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1"/>
  </p:notesMasterIdLst>
  <p:sldIdLst>
    <p:sldId id="256" r:id="rId2"/>
    <p:sldId id="281" r:id="rId3"/>
    <p:sldId id="313" r:id="rId4"/>
    <p:sldId id="258" r:id="rId5"/>
    <p:sldId id="257" r:id="rId6"/>
    <p:sldId id="290" r:id="rId7"/>
    <p:sldId id="293" r:id="rId8"/>
    <p:sldId id="309" r:id="rId9"/>
    <p:sldId id="292" r:id="rId10"/>
    <p:sldId id="302" r:id="rId11"/>
    <p:sldId id="262" r:id="rId12"/>
    <p:sldId id="303" r:id="rId13"/>
    <p:sldId id="289" r:id="rId14"/>
    <p:sldId id="272" r:id="rId15"/>
    <p:sldId id="295" r:id="rId16"/>
    <p:sldId id="304" r:id="rId17"/>
    <p:sldId id="296" r:id="rId18"/>
    <p:sldId id="305" r:id="rId19"/>
    <p:sldId id="306" r:id="rId20"/>
    <p:sldId id="294" r:id="rId21"/>
    <p:sldId id="307" r:id="rId22"/>
    <p:sldId id="308" r:id="rId23"/>
    <p:sldId id="297" r:id="rId24"/>
    <p:sldId id="298" r:id="rId25"/>
    <p:sldId id="299" r:id="rId26"/>
    <p:sldId id="300" r:id="rId27"/>
    <p:sldId id="310" r:id="rId28"/>
    <p:sldId id="311" r:id="rId29"/>
    <p:sldId id="301" r:id="rId30"/>
  </p:sldIdLst>
  <p:sldSz cx="12192000" cy="6858000"/>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0"/>
  </p:normalViewPr>
  <p:slideViewPr>
    <p:cSldViewPr snapToGrid="0" showGuides="1">
      <p:cViewPr varScale="1">
        <p:scale>
          <a:sx n="99" d="100"/>
          <a:sy n="99" d="100"/>
        </p:scale>
        <p:origin x="12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012001" cy="462721"/>
          </a:xfrm>
          <a:prstGeom prst="rect">
            <a:avLst/>
          </a:prstGeom>
        </p:spPr>
        <p:txBody>
          <a:bodyPr vert="horz" lIns="87460" tIns="43732" rIns="87460" bIns="43732" rtlCol="0"/>
          <a:lstStyle>
            <a:lvl1pPr algn="l">
              <a:defRPr sz="1100"/>
            </a:lvl1pPr>
          </a:lstStyle>
          <a:p>
            <a:endParaRPr lang="en-US"/>
          </a:p>
        </p:txBody>
      </p:sp>
      <p:sp>
        <p:nvSpPr>
          <p:cNvPr id="3" name="Date Placeholder 2"/>
          <p:cNvSpPr>
            <a:spLocks noGrp="1"/>
          </p:cNvSpPr>
          <p:nvPr>
            <p:ph type="dt" idx="1"/>
          </p:nvPr>
        </p:nvSpPr>
        <p:spPr>
          <a:xfrm>
            <a:off x="3936566" y="1"/>
            <a:ext cx="3012001" cy="462721"/>
          </a:xfrm>
          <a:prstGeom prst="rect">
            <a:avLst/>
          </a:prstGeom>
        </p:spPr>
        <p:txBody>
          <a:bodyPr vert="horz" lIns="87460" tIns="43732" rIns="87460" bIns="43732" rtlCol="0"/>
          <a:lstStyle>
            <a:lvl1pPr algn="r">
              <a:defRPr sz="1100"/>
            </a:lvl1pPr>
          </a:lstStyle>
          <a:p>
            <a:fld id="{F668944D-3C9A-4FEA-8A68-0454D140FB77}" type="datetimeFigureOut">
              <a:rPr lang="en-US" smtClean="0"/>
              <a:t>7/2/2021</a:t>
            </a:fld>
            <a:endParaRPr lang="en-US"/>
          </a:p>
        </p:txBody>
      </p:sp>
      <p:sp>
        <p:nvSpPr>
          <p:cNvPr id="4" name="Slide Image Placeholder 3"/>
          <p:cNvSpPr>
            <a:spLocks noGrp="1" noRot="1" noChangeAspect="1"/>
          </p:cNvSpPr>
          <p:nvPr>
            <p:ph type="sldImg" idx="2"/>
          </p:nvPr>
        </p:nvSpPr>
        <p:spPr>
          <a:xfrm>
            <a:off x="704850" y="1154113"/>
            <a:ext cx="5540375" cy="3117850"/>
          </a:xfrm>
          <a:prstGeom prst="rect">
            <a:avLst/>
          </a:prstGeom>
          <a:noFill/>
          <a:ln w="12700">
            <a:solidFill>
              <a:prstClr val="black"/>
            </a:solidFill>
          </a:ln>
        </p:spPr>
        <p:txBody>
          <a:bodyPr vert="horz" lIns="87460" tIns="43732" rIns="87460" bIns="43732" rtlCol="0" anchor="ctr"/>
          <a:lstStyle/>
          <a:p>
            <a:endParaRPr lang="en-US"/>
          </a:p>
        </p:txBody>
      </p:sp>
      <p:sp>
        <p:nvSpPr>
          <p:cNvPr id="5" name="Notes Placeholder 4"/>
          <p:cNvSpPr>
            <a:spLocks noGrp="1"/>
          </p:cNvSpPr>
          <p:nvPr>
            <p:ph type="body" sz="quarter" idx="3"/>
          </p:nvPr>
        </p:nvSpPr>
        <p:spPr>
          <a:xfrm>
            <a:off x="695313" y="4445474"/>
            <a:ext cx="5559457" cy="3636093"/>
          </a:xfrm>
          <a:prstGeom prst="rect">
            <a:avLst/>
          </a:prstGeom>
        </p:spPr>
        <p:txBody>
          <a:bodyPr vert="horz" lIns="87460" tIns="43732" rIns="87460" bIns="4373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773355"/>
            <a:ext cx="3012001" cy="462720"/>
          </a:xfrm>
          <a:prstGeom prst="rect">
            <a:avLst/>
          </a:prstGeom>
        </p:spPr>
        <p:txBody>
          <a:bodyPr vert="horz" lIns="87460" tIns="43732" rIns="87460" bIns="43732" rtlCol="0" anchor="b"/>
          <a:lstStyle>
            <a:lvl1pPr algn="l">
              <a:defRPr sz="1100"/>
            </a:lvl1pPr>
          </a:lstStyle>
          <a:p>
            <a:endParaRPr lang="en-US"/>
          </a:p>
        </p:txBody>
      </p:sp>
      <p:sp>
        <p:nvSpPr>
          <p:cNvPr id="7" name="Slide Number Placeholder 6"/>
          <p:cNvSpPr>
            <a:spLocks noGrp="1"/>
          </p:cNvSpPr>
          <p:nvPr>
            <p:ph type="sldNum" sz="quarter" idx="5"/>
          </p:nvPr>
        </p:nvSpPr>
        <p:spPr>
          <a:xfrm>
            <a:off x="3936566" y="8773355"/>
            <a:ext cx="3012001" cy="462720"/>
          </a:xfrm>
          <a:prstGeom prst="rect">
            <a:avLst/>
          </a:prstGeom>
        </p:spPr>
        <p:txBody>
          <a:bodyPr vert="horz" lIns="87460" tIns="43732" rIns="87460" bIns="43732"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7/2/2021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7/2/2021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7/2/2021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7/2/2021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7/2/2021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7/2/2021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7/2/2021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7/2/2021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7/2/2021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7/2/2021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7/2/2021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7/2/2021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7/2/2021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7/2/2021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7/2/2021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7/2/2021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7/2/2021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7/2/2021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github.com/gnea/grb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marlinfw.or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howtomechatronics.com/tutorials/arduino/arduino-brushless-motor-control-tutorial-esc-bld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www.makerguides.com/28byj-48-stepper-motor-arduino-tutoria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chesterMakerSpace/MotionControlClas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2099733"/>
            <a:ext cx="9437519" cy="2677648"/>
          </a:xfrm>
        </p:spPr>
        <p:txBody>
          <a:bodyPr/>
          <a:lstStyle/>
          <a:p>
            <a:r>
              <a:rPr lang="en-US" sz="4800" dirty="0"/>
              <a:t>Introduction to </a:t>
            </a:r>
            <a:r>
              <a:rPr lang="en-US" sz="4800" dirty="0" smtClean="0"/>
              <a:t>Motion Control</a:t>
            </a:r>
            <a:endParaRPr lang="en-US" sz="4800" dirty="0"/>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smtClean="0"/>
              <a:t>2021</a:t>
            </a:r>
            <a:endParaRPr lang="en-US" dirty="0"/>
          </a:p>
        </p:txBody>
      </p:sp>
    </p:spTree>
    <p:extLst>
      <p:ext uri="{BB962C8B-B14F-4D97-AF65-F5344CB8AC3E}">
        <p14:creationId xmlns:p14="http://schemas.microsoft.com/office/powerpoint/2010/main" val="3378591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Motor Description</a:t>
            </a:r>
            <a:endParaRPr lang="en-US" dirty="0"/>
          </a:p>
        </p:txBody>
      </p:sp>
      <p:sp>
        <p:nvSpPr>
          <p:cNvPr id="3" name="Content Placeholder 2"/>
          <p:cNvSpPr>
            <a:spLocks noGrp="1"/>
          </p:cNvSpPr>
          <p:nvPr>
            <p:ph idx="1"/>
          </p:nvPr>
        </p:nvSpPr>
        <p:spPr>
          <a:xfrm>
            <a:off x="1154956" y="2438400"/>
            <a:ext cx="5898988" cy="3953438"/>
          </a:xfrm>
        </p:spPr>
        <p:txBody>
          <a:bodyPr>
            <a:normAutofit lnSpcReduction="10000"/>
          </a:bodyPr>
          <a:lstStyle/>
          <a:p>
            <a:r>
              <a:rPr lang="en-US" dirty="0" smtClean="0"/>
              <a:t>Components:</a:t>
            </a:r>
          </a:p>
          <a:p>
            <a:pPr lvl="1"/>
            <a:r>
              <a:rPr lang="en-US" dirty="0" smtClean="0"/>
              <a:t>Motor</a:t>
            </a:r>
          </a:p>
          <a:p>
            <a:pPr lvl="1"/>
            <a:r>
              <a:rPr lang="en-US" dirty="0" smtClean="0"/>
              <a:t>Potentiometer: Shaft position</a:t>
            </a:r>
          </a:p>
          <a:p>
            <a:pPr lvl="1"/>
            <a:r>
              <a:rPr lang="en-US" dirty="0" smtClean="0"/>
              <a:t>Gear Assembly: Reduce RPM to increase torque</a:t>
            </a:r>
          </a:p>
          <a:p>
            <a:pPr lvl="1"/>
            <a:r>
              <a:rPr lang="en-US" dirty="0" smtClean="0"/>
              <a:t>Controlling circuit: Feedback</a:t>
            </a:r>
          </a:p>
          <a:p>
            <a:pPr lvl="1"/>
            <a:r>
              <a:rPr lang="en-US" dirty="0" smtClean="0"/>
              <a:t>Input signal: PWM pulse width</a:t>
            </a:r>
          </a:p>
          <a:p>
            <a:r>
              <a:rPr lang="en-US" dirty="0" smtClean="0"/>
              <a:t>An error signal is generated between the potentiometer and the input signal. The error signal causes the motor shaft to turn, changing the voltage on the potentiometer, thus reducing the error until the motor stops when the error is 0.</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3074" name="Picture 2" descr="Serv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033" y="2862944"/>
            <a:ext cx="4378856" cy="280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58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Brushless DC Motor (BLDC) Description</a:t>
            </a:r>
            <a:endParaRPr lang="en-US" dirty="0"/>
          </a:p>
        </p:txBody>
      </p:sp>
      <p:sp>
        <p:nvSpPr>
          <p:cNvPr id="3" name="Content Placeholder 2"/>
          <p:cNvSpPr>
            <a:spLocks noGrp="1"/>
          </p:cNvSpPr>
          <p:nvPr>
            <p:ph idx="1"/>
          </p:nvPr>
        </p:nvSpPr>
        <p:spPr>
          <a:xfrm>
            <a:off x="1154955" y="2603500"/>
            <a:ext cx="4806574" cy="3788338"/>
          </a:xfrm>
        </p:spPr>
        <p:txBody>
          <a:bodyPr>
            <a:noAutofit/>
          </a:bodyPr>
          <a:lstStyle/>
          <a:p>
            <a:r>
              <a:rPr lang="en-US" sz="1200" dirty="0"/>
              <a:t>Brushless DC motor control is not quite as simple as the regular brushed type. Brushless motors require a controller that can sense the proper time to reverse the voltage to the </a:t>
            </a:r>
            <a:r>
              <a:rPr lang="en-US" sz="1200" dirty="0" smtClean="0"/>
              <a:t>coils.</a:t>
            </a:r>
            <a:endParaRPr lang="en-US" sz="1200" dirty="0"/>
          </a:p>
          <a:p>
            <a:r>
              <a:rPr lang="en-US" sz="1200" dirty="0"/>
              <a:t>Some motors have built-in hall-effect sensors that can detect the orientation of the rotor. Controllers for this type of motor require sensor inputs to read these hall </a:t>
            </a:r>
            <a:r>
              <a:rPr lang="en-US" sz="1200" dirty="0" smtClean="0"/>
              <a:t>sensors.</a:t>
            </a:r>
            <a:endParaRPr lang="en-US" sz="1200" dirty="0"/>
          </a:p>
          <a:p>
            <a:r>
              <a:rPr lang="en-US" sz="1200" dirty="0"/>
              <a:t>Other '</a:t>
            </a:r>
            <a:r>
              <a:rPr lang="en-US" sz="1200" dirty="0" err="1"/>
              <a:t>sensorless</a:t>
            </a:r>
            <a:r>
              <a:rPr lang="en-US" sz="1200" dirty="0"/>
              <a:t>' motor controllers sense the back EMF in the motor coils themselves to detect the rotor position. Most ESC (Electronic Speed Controls) for brushless RC motors use this </a:t>
            </a:r>
            <a:r>
              <a:rPr lang="en-US" sz="1200" dirty="0" smtClean="0"/>
              <a:t>technique.</a:t>
            </a:r>
          </a:p>
          <a:p>
            <a:r>
              <a:rPr lang="en-US" sz="1200" dirty="0"/>
              <a:t>Brushless motors designed for autonomous and remote control aircraft and vehicles typically require a separate controller. These are typically of the </a:t>
            </a:r>
            <a:r>
              <a:rPr lang="en-US" sz="1200" dirty="0" err="1"/>
              <a:t>sensorless</a:t>
            </a:r>
            <a:r>
              <a:rPr lang="en-US" sz="1200" dirty="0"/>
              <a:t> type and use standard servo type pulsed signals for speed control</a:t>
            </a:r>
            <a:r>
              <a:rPr lang="en-US" sz="1200" dirty="0" smtClean="0"/>
              <a:t>.</a:t>
            </a:r>
          </a:p>
          <a:p>
            <a:r>
              <a:rPr lang="en-US" sz="1200" dirty="0" smtClean="0"/>
              <a:t>Applications include RC controlled planes and drones.</a:t>
            </a:r>
            <a:endParaRPr lang="en-US" sz="1200" dirty="0"/>
          </a:p>
        </p:txBody>
      </p:sp>
      <p:sp>
        <p:nvSpPr>
          <p:cNvPr id="5" name="Footer Placeholder 4">
            <a:extLst>
              <a:ext uri="{FF2B5EF4-FFF2-40B4-BE49-F238E27FC236}">
                <a16:creationId xmlns:a16="http://schemas.microsoft.com/office/drawing/2014/main" xmlns=""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a16="http://schemas.microsoft.com/office/drawing/2014/main" xmlns="" id="{A8A29384-FD31-4836-B899-049B79EA471F}"/>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3074" name="Picture 2" descr="components_IMG_4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108" y="2603500"/>
            <a:ext cx="5319431" cy="35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4100" name="Picture 4" descr="Three-phase BLDC motor controller with Hall-effect sens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465" y="2772137"/>
            <a:ext cx="4497922" cy="310201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2050" y="2910998"/>
            <a:ext cx="3775910" cy="3416300"/>
          </a:xfrm>
        </p:spPr>
      </p:pic>
    </p:spTree>
    <p:extLst>
      <p:ext uri="{BB962C8B-B14F-4D97-AF65-F5344CB8AC3E}">
        <p14:creationId xmlns:p14="http://schemas.microsoft.com/office/powerpoint/2010/main" val="1140986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Servo/BLDC Control</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098" name="Picture 2" descr="https://howtomechatronics.com/wp-content/uploads/2019/02/Brushless-motor-control-signal-50hz-PWM-same-as-servo-mo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506" y="2603500"/>
            <a:ext cx="5385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506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Description</a:t>
            </a:r>
            <a:endParaRPr lang="en-US" dirty="0"/>
          </a:p>
        </p:txBody>
      </p:sp>
      <p:sp>
        <p:nvSpPr>
          <p:cNvPr id="3" name="Content Placeholder 2"/>
          <p:cNvSpPr>
            <a:spLocks noGrp="1"/>
          </p:cNvSpPr>
          <p:nvPr>
            <p:ph idx="1"/>
          </p:nvPr>
        </p:nvSpPr>
        <p:spPr>
          <a:xfrm>
            <a:off x="1154955" y="2438400"/>
            <a:ext cx="6475931" cy="3953438"/>
          </a:xfrm>
        </p:spPr>
        <p:txBody>
          <a:bodyPr>
            <a:normAutofit fontScale="92500"/>
          </a:bodyPr>
          <a:lstStyle/>
          <a:p>
            <a:r>
              <a:rPr lang="en-US" dirty="0" smtClean="0"/>
              <a:t>Advantages</a:t>
            </a:r>
          </a:p>
          <a:p>
            <a:pPr lvl="1"/>
            <a:r>
              <a:rPr lang="en-US" dirty="0" smtClean="0"/>
              <a:t>Steppers don’t require a sensor to detect the motor position since the motor moves by simply counting steps.</a:t>
            </a:r>
          </a:p>
          <a:p>
            <a:pPr lvl="1"/>
            <a:r>
              <a:rPr lang="en-US" dirty="0" smtClean="0"/>
              <a:t>Although the motor does need a controller it doesn’t need complex calculation or tuning to work properly.</a:t>
            </a:r>
          </a:p>
          <a:p>
            <a:pPr lvl="1"/>
            <a:r>
              <a:rPr lang="en-US" dirty="0" smtClean="0"/>
              <a:t>With micro stepping high positional accuracy can be achieved.</a:t>
            </a:r>
          </a:p>
          <a:p>
            <a:pPr lvl="1"/>
            <a:r>
              <a:rPr lang="en-US" dirty="0" smtClean="0"/>
              <a:t>Good torque at low speed and great for holding position.</a:t>
            </a:r>
            <a:endParaRPr lang="en-US" dirty="0"/>
          </a:p>
          <a:p>
            <a:r>
              <a:rPr lang="en-US" dirty="0" smtClean="0"/>
              <a:t>Disadvantages</a:t>
            </a:r>
          </a:p>
          <a:p>
            <a:pPr lvl="1"/>
            <a:r>
              <a:rPr lang="en-US" dirty="0" smtClean="0"/>
              <a:t>Can miss steps if torque load is too high.</a:t>
            </a:r>
          </a:p>
          <a:p>
            <a:pPr lvl="1"/>
            <a:r>
              <a:rPr lang="en-US" dirty="0" smtClean="0"/>
              <a:t>Always drain maximum current.</a:t>
            </a:r>
          </a:p>
          <a:p>
            <a:pPr lvl="1"/>
            <a:r>
              <a:rPr lang="en-US" dirty="0" smtClean="0"/>
              <a:t>Low torque and noisy at high speeds.</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410464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Stepper Motor Example</a:t>
            </a:r>
            <a:endParaRPr lang="en-US" dirty="0"/>
          </a:p>
        </p:txBody>
      </p:sp>
      <p:sp>
        <p:nvSpPr>
          <p:cNvPr id="3" name="Content Placeholder 2"/>
          <p:cNvSpPr>
            <a:spLocks noGrp="1"/>
          </p:cNvSpPr>
          <p:nvPr>
            <p:ph idx="1"/>
          </p:nvPr>
        </p:nvSpPr>
        <p:spPr>
          <a:xfrm>
            <a:off x="1154954" y="2603500"/>
            <a:ext cx="5115217" cy="3416300"/>
          </a:xfrm>
        </p:spPr>
        <p:txBody>
          <a:bodyPr/>
          <a:lstStyle/>
          <a:p>
            <a:r>
              <a:rPr lang="en-US" dirty="0" smtClean="0"/>
              <a:t>TPP-47-002</a:t>
            </a:r>
          </a:p>
          <a:p>
            <a:pPr lvl="1"/>
            <a:r>
              <a:rPr lang="en-US" dirty="0" smtClean="0"/>
              <a:t>NEMA 17</a:t>
            </a:r>
          </a:p>
          <a:p>
            <a:pPr lvl="1"/>
            <a:r>
              <a:rPr lang="en-US" dirty="0" smtClean="0"/>
              <a:t>Step Angle: 1.8 degree (200 steps/rev)</a:t>
            </a:r>
          </a:p>
          <a:p>
            <a:pPr lvl="1"/>
            <a:r>
              <a:rPr lang="en-US" dirty="0" smtClean="0"/>
              <a:t>Holding Torque: 33Ncm(47oz.in)</a:t>
            </a:r>
          </a:p>
          <a:p>
            <a:pPr lvl="1"/>
            <a:r>
              <a:rPr lang="en-US" dirty="0" smtClean="0"/>
              <a:t>Rated Current/phase: 1.2 A</a:t>
            </a:r>
          </a:p>
          <a:p>
            <a:pPr lvl="1"/>
            <a:r>
              <a:rPr lang="en-US" dirty="0" smtClean="0"/>
              <a:t>Phase Resistance: 2.4 ohms</a:t>
            </a:r>
          </a:p>
          <a:p>
            <a:pPr lvl="1"/>
            <a:r>
              <a:rPr lang="en-US" dirty="0" smtClean="0"/>
              <a:t>Inductance: 4.7 </a:t>
            </a:r>
            <a:r>
              <a:rPr lang="en-US" dirty="0" err="1" smtClean="0"/>
              <a:t>mH</a:t>
            </a:r>
            <a:endParaRPr lang="en-US" dirty="0" smtClean="0"/>
          </a:p>
          <a:p>
            <a:pPr lvl="1"/>
            <a:r>
              <a:rPr lang="en-US" dirty="0" smtClean="0"/>
              <a:t>Application: 3D Printer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1026" name="Picture 2" descr="https://www.electrocraft.com/img/products/stepper/pic_tpp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59745"/>
            <a:ext cx="2503809" cy="2503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47602" y="2952750"/>
            <a:ext cx="2809875" cy="3067050"/>
          </a:xfrm>
          <a:prstGeom prst="rect">
            <a:avLst/>
          </a:prstGeom>
        </p:spPr>
      </p:pic>
    </p:spTree>
    <p:extLst>
      <p:ext uri="{BB962C8B-B14F-4D97-AF65-F5344CB8AC3E}">
        <p14:creationId xmlns:p14="http://schemas.microsoft.com/office/powerpoint/2010/main" val="3171649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Full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122" name="Picture 2" descr="Figure 4: Wiring diagram and step sequence for b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7231" y="2825750"/>
            <a:ext cx="71818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115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Unipolar Stepper Motor Example</a:t>
            </a:r>
            <a:endParaRPr lang="en-US" dirty="0"/>
          </a:p>
        </p:txBody>
      </p:sp>
      <p:sp>
        <p:nvSpPr>
          <p:cNvPr id="3" name="Content Placeholder 2"/>
          <p:cNvSpPr>
            <a:spLocks noGrp="1"/>
          </p:cNvSpPr>
          <p:nvPr>
            <p:ph idx="1"/>
          </p:nvPr>
        </p:nvSpPr>
        <p:spPr>
          <a:xfrm>
            <a:off x="1154955" y="2603500"/>
            <a:ext cx="4560046" cy="3416300"/>
          </a:xfrm>
        </p:spPr>
        <p:txBody>
          <a:bodyPr/>
          <a:lstStyle/>
          <a:p>
            <a:r>
              <a:rPr lang="en-US" dirty="0" smtClean="0"/>
              <a:t>28BYJ-48</a:t>
            </a:r>
          </a:p>
          <a:p>
            <a:pPr lvl="1"/>
            <a:r>
              <a:rPr lang="en-US" dirty="0"/>
              <a:t>Rated Voltage: 5V DC</a:t>
            </a:r>
          </a:p>
          <a:p>
            <a:pPr lvl="1"/>
            <a:r>
              <a:rPr lang="en-US" dirty="0"/>
              <a:t>Number of Phases: 4</a:t>
            </a:r>
          </a:p>
          <a:p>
            <a:pPr lvl="1"/>
            <a:r>
              <a:rPr lang="en-US" dirty="0"/>
              <a:t>Stride Angle: 5.625°/64</a:t>
            </a:r>
          </a:p>
          <a:p>
            <a:pPr lvl="1"/>
            <a:r>
              <a:rPr lang="en-US" dirty="0"/>
              <a:t>Pull in torque: 300 gf.cm</a:t>
            </a:r>
          </a:p>
          <a:p>
            <a:pPr lvl="1"/>
            <a:r>
              <a:rPr lang="en-US" dirty="0"/>
              <a:t>Insulated Power: 600VAC/1mA/1s</a:t>
            </a:r>
          </a:p>
          <a:p>
            <a:pPr lvl="1"/>
            <a:r>
              <a:rPr lang="en-US" dirty="0"/>
              <a:t>Coil: Unipolar 5 lead coil</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1026" name="Picture 2" descr="28BYJ-48 Stepper Motor Pinout Wiring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460" y="2432755"/>
            <a:ext cx="5208894" cy="39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47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Unipolar Full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6146" name="Picture 2" descr="Figure 5:Wiring diagram and step sequence for un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831" y="3044825"/>
            <a:ext cx="6724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82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Half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170" name="Picture 2" descr="https://motion.schneider-electric.com/technology-blog/wp-content/uploads/8-fig-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8894" y="2830512"/>
            <a:ext cx="343852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67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Objectives</a:t>
            </a:r>
            <a:endParaRPr lang="en-US" dirty="0"/>
          </a:p>
        </p:txBody>
      </p:sp>
      <p:sp>
        <p:nvSpPr>
          <p:cNvPr id="3" name="Content Placeholder 2"/>
          <p:cNvSpPr>
            <a:spLocks noGrp="1"/>
          </p:cNvSpPr>
          <p:nvPr>
            <p:ph idx="1"/>
          </p:nvPr>
        </p:nvSpPr>
        <p:spPr>
          <a:xfrm>
            <a:off x="1154954" y="2603500"/>
            <a:ext cx="10579846" cy="3416300"/>
          </a:xfrm>
        </p:spPr>
        <p:txBody>
          <a:bodyPr>
            <a:normAutofit/>
          </a:bodyPr>
          <a:lstStyle/>
          <a:p>
            <a:pPr marL="514350" indent="-514350">
              <a:buFont typeface="+mj-lt"/>
              <a:buAutoNum type="arabicPeriod"/>
            </a:pPr>
            <a:r>
              <a:rPr lang="en-US" sz="2000" dirty="0"/>
              <a:t>Become familiar </a:t>
            </a:r>
            <a:r>
              <a:rPr lang="en-US" sz="2000" dirty="0" smtClean="0"/>
              <a:t>common types of motors</a:t>
            </a:r>
            <a:endParaRPr lang="en-US" sz="2000" dirty="0"/>
          </a:p>
          <a:p>
            <a:pPr marL="514350" indent="-514350">
              <a:buFont typeface="+mj-lt"/>
              <a:buAutoNum type="arabicPeriod"/>
            </a:pPr>
            <a:r>
              <a:rPr lang="en-US" sz="2000" dirty="0" smtClean="0"/>
              <a:t>Focus on motors typically used by hobbyists</a:t>
            </a:r>
            <a:endParaRPr lang="en-US" sz="2000" dirty="0"/>
          </a:p>
          <a:p>
            <a:pPr marL="514350" indent="-514350">
              <a:buFont typeface="+mj-lt"/>
              <a:buAutoNum type="arabicPeriod"/>
            </a:pPr>
            <a:r>
              <a:rPr lang="en-US" sz="2000" dirty="0"/>
              <a:t>Understand how to </a:t>
            </a:r>
            <a:r>
              <a:rPr lang="en-US" sz="2000" dirty="0" smtClean="0"/>
              <a:t>control motors</a:t>
            </a:r>
          </a:p>
          <a:p>
            <a:pPr marL="514350" indent="-514350">
              <a:buFont typeface="+mj-lt"/>
              <a:buAutoNum type="arabicPeriod"/>
            </a:pPr>
            <a:r>
              <a:rPr lang="en-US" sz="2000" dirty="0" smtClean="0"/>
              <a:t>Understand cautions when using motors with microcontrollers/microcomputers</a:t>
            </a:r>
            <a:endParaRPr lang="en-US" sz="2000" dirty="0"/>
          </a:p>
          <a:p>
            <a:pPr marL="514350" indent="-514350">
              <a:buFont typeface="+mj-lt"/>
              <a:buAutoNum type="arabicPeriod"/>
            </a:pPr>
            <a:r>
              <a:rPr lang="en-US" sz="2000" dirty="0" smtClean="0"/>
              <a:t>Provide projects to demonstrate motor control on Raspberry Pi and Arduino</a:t>
            </a:r>
          </a:p>
          <a:p>
            <a:pPr marL="514350" indent="-514350">
              <a:buFont typeface="+mj-lt"/>
              <a:buAutoNum type="arabicPeriod"/>
            </a:pPr>
            <a:r>
              <a:rPr lang="en-US" sz="2000" dirty="0" smtClean="0"/>
              <a:t>Provide examples of typical motor applications</a:t>
            </a:r>
            <a:endParaRPr lang="en-US" sz="2000" dirty="0"/>
          </a:p>
          <a:p>
            <a:pPr marL="514350" indent="-514350">
              <a:buFont typeface="+mj-lt"/>
              <a:buAutoNum type="arabicPeriod"/>
            </a:pPr>
            <a:r>
              <a:rPr lang="en-US" sz="2000" dirty="0" smtClean="0"/>
              <a:t>Provide </a:t>
            </a:r>
            <a:r>
              <a:rPr lang="en-US" sz="2000" dirty="0"/>
              <a:t>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Drivers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5399140"/>
              </p:ext>
            </p:extLst>
          </p:nvPr>
        </p:nvGraphicFramePr>
        <p:xfrm>
          <a:off x="561110" y="3648638"/>
          <a:ext cx="10368147" cy="2743200"/>
        </p:xfrm>
        <a:graphic>
          <a:graphicData uri="http://schemas.openxmlformats.org/drawingml/2006/table">
            <a:tbl>
              <a:tblPr firstRow="1" bandRow="1">
                <a:tableStyleId>{5C22544A-7EE6-4342-B048-85BDC9FD1C3A}</a:tableStyleId>
              </a:tblPr>
              <a:tblGrid>
                <a:gridCol w="2569842"/>
                <a:gridCol w="1952677"/>
                <a:gridCol w="1757009"/>
                <a:gridCol w="2008208"/>
                <a:gridCol w="2080411"/>
              </a:tblGrid>
              <a:tr h="293758">
                <a:tc>
                  <a:txBody>
                    <a:bodyPr/>
                    <a:lstStyle/>
                    <a:p>
                      <a:r>
                        <a:rPr lang="en-US" sz="1400" dirty="0" smtClean="0"/>
                        <a:t>Model</a:t>
                      </a:r>
                      <a:endParaRPr lang="en-US" sz="1400" dirty="0"/>
                    </a:p>
                  </a:txBody>
                  <a:tcPr/>
                </a:tc>
                <a:tc>
                  <a:txBody>
                    <a:bodyPr/>
                    <a:lstStyle/>
                    <a:p>
                      <a:r>
                        <a:rPr lang="en-US" sz="1400" dirty="0" smtClean="0"/>
                        <a:t>DRV8825</a:t>
                      </a:r>
                      <a:endParaRPr lang="en-US" sz="1400" dirty="0"/>
                    </a:p>
                  </a:txBody>
                  <a:tcPr/>
                </a:tc>
                <a:tc>
                  <a:txBody>
                    <a:bodyPr/>
                    <a:lstStyle/>
                    <a:p>
                      <a:r>
                        <a:rPr lang="en-US" sz="1400" dirty="0" smtClean="0"/>
                        <a:t>A4988</a:t>
                      </a:r>
                      <a:endParaRPr lang="en-US" sz="1400" dirty="0"/>
                    </a:p>
                  </a:txBody>
                  <a:tcPr/>
                </a:tc>
                <a:tc>
                  <a:txBody>
                    <a:bodyPr/>
                    <a:lstStyle/>
                    <a:p>
                      <a:r>
                        <a:rPr lang="en-US" sz="1400" dirty="0" smtClean="0"/>
                        <a:t>TMC2208</a:t>
                      </a:r>
                      <a:endParaRPr lang="en-US" sz="1400" dirty="0"/>
                    </a:p>
                  </a:txBody>
                  <a:tcPr/>
                </a:tc>
                <a:tc>
                  <a:txBody>
                    <a:bodyPr/>
                    <a:lstStyle/>
                    <a:p>
                      <a:r>
                        <a:rPr lang="en-US" sz="1400" dirty="0" smtClean="0"/>
                        <a:t>ULN2003</a:t>
                      </a:r>
                      <a:endParaRPr lang="en-US" sz="1400" dirty="0"/>
                    </a:p>
                  </a:txBody>
                  <a:tcPr/>
                </a:tc>
              </a:tr>
              <a:tr h="293758">
                <a:tc>
                  <a:txBody>
                    <a:bodyPr/>
                    <a:lstStyle/>
                    <a:p>
                      <a:r>
                        <a:rPr lang="en-US" sz="1400" dirty="0" smtClean="0"/>
                        <a:t>Type</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Unipolar</a:t>
                      </a:r>
                      <a:endParaRPr lang="en-US" sz="1400" dirty="0"/>
                    </a:p>
                  </a:txBody>
                  <a:tcPr/>
                </a:tc>
              </a:tr>
              <a:tr h="293758">
                <a:tc>
                  <a:txBody>
                    <a:bodyPr/>
                    <a:lstStyle/>
                    <a:p>
                      <a:r>
                        <a:rPr lang="en-US" sz="1400" dirty="0" smtClean="0"/>
                        <a:t>Max Current per coil</a:t>
                      </a:r>
                      <a:endParaRPr lang="en-US" sz="1400" dirty="0"/>
                    </a:p>
                  </a:txBody>
                  <a:tcPr/>
                </a:tc>
                <a:tc>
                  <a:txBody>
                    <a:bodyPr/>
                    <a:lstStyle/>
                    <a:p>
                      <a:r>
                        <a:rPr lang="en-US" sz="1400" dirty="0" smtClean="0"/>
                        <a:t>2.2</a:t>
                      </a:r>
                      <a:r>
                        <a:rPr lang="en-US" sz="1400" baseline="0" dirty="0" smtClean="0"/>
                        <a:t> A</a:t>
                      </a:r>
                      <a:endParaRPr lang="en-US" sz="1400" dirty="0"/>
                    </a:p>
                  </a:txBody>
                  <a:tcPr/>
                </a:tc>
                <a:tc>
                  <a:txBody>
                    <a:bodyPr/>
                    <a:lstStyle/>
                    <a:p>
                      <a:r>
                        <a:rPr lang="en-US" sz="1400" dirty="0" smtClean="0"/>
                        <a:t>2.0</a:t>
                      </a:r>
                      <a:r>
                        <a:rPr lang="en-US" sz="1400" baseline="0" dirty="0" smtClean="0"/>
                        <a:t> A</a:t>
                      </a:r>
                      <a:endParaRPr lang="en-US" sz="1400" dirty="0"/>
                    </a:p>
                  </a:txBody>
                  <a:tcPr/>
                </a:tc>
                <a:tc>
                  <a:txBody>
                    <a:bodyPr/>
                    <a:lstStyle/>
                    <a:p>
                      <a:r>
                        <a:rPr lang="en-US" sz="1400" dirty="0" smtClean="0"/>
                        <a:t>2.0 A</a:t>
                      </a:r>
                      <a:endParaRPr lang="en-US" sz="1400" dirty="0"/>
                    </a:p>
                  </a:txBody>
                  <a:tcPr/>
                </a:tc>
                <a:tc>
                  <a:txBody>
                    <a:bodyPr/>
                    <a:lstStyle/>
                    <a:p>
                      <a:r>
                        <a:rPr lang="en-US" sz="1400" dirty="0" smtClean="0"/>
                        <a:t>600 mA</a:t>
                      </a:r>
                      <a:endParaRPr lang="en-US" sz="1400" dirty="0"/>
                    </a:p>
                  </a:txBody>
                  <a:tcPr/>
                </a:tc>
              </a:tr>
              <a:tr h="293758">
                <a:tc>
                  <a:txBody>
                    <a:bodyPr/>
                    <a:lstStyle/>
                    <a:p>
                      <a:r>
                        <a:rPr lang="en-US" sz="1400" dirty="0" smtClean="0"/>
                        <a:t>Continuous current</a:t>
                      </a:r>
                      <a:r>
                        <a:rPr lang="en-US" sz="1400" baseline="0" dirty="0" smtClean="0"/>
                        <a:t> per coil</a:t>
                      </a:r>
                      <a:endParaRPr lang="en-US" sz="1400" dirty="0"/>
                    </a:p>
                  </a:txBody>
                  <a:tcPr/>
                </a:tc>
                <a:tc>
                  <a:txBody>
                    <a:bodyPr/>
                    <a:lstStyle/>
                    <a:p>
                      <a:r>
                        <a:rPr lang="en-US" sz="1400" dirty="0" smtClean="0"/>
                        <a:t>1.5 A</a:t>
                      </a:r>
                      <a:endParaRPr lang="en-US" sz="1400" dirty="0"/>
                    </a:p>
                  </a:txBody>
                  <a:tcPr/>
                </a:tc>
                <a:tc>
                  <a:txBody>
                    <a:bodyPr/>
                    <a:lstStyle/>
                    <a:p>
                      <a:r>
                        <a:rPr lang="en-US" sz="1400" dirty="0" smtClean="0"/>
                        <a:t>1.0 A</a:t>
                      </a:r>
                      <a:endParaRPr lang="en-US" sz="1400" dirty="0"/>
                    </a:p>
                  </a:txBody>
                  <a:tcPr/>
                </a:tc>
                <a:tc>
                  <a:txBody>
                    <a:bodyPr/>
                    <a:lstStyle/>
                    <a:p>
                      <a:r>
                        <a:rPr lang="en-US" sz="1400" dirty="0" smtClean="0"/>
                        <a:t>1.2 A</a:t>
                      </a:r>
                      <a:endParaRPr lang="en-US" sz="1400" dirty="0"/>
                    </a:p>
                  </a:txBody>
                  <a:tcPr/>
                </a:tc>
                <a:tc>
                  <a:txBody>
                    <a:bodyPr/>
                    <a:lstStyle/>
                    <a:p>
                      <a:endParaRPr lang="en-US" sz="1400" dirty="0"/>
                    </a:p>
                  </a:txBody>
                  <a:tcPr/>
                </a:tc>
              </a:tr>
              <a:tr h="293758">
                <a:tc>
                  <a:txBody>
                    <a:bodyPr/>
                    <a:lstStyle/>
                    <a:p>
                      <a:r>
                        <a:rPr lang="en-US" sz="1400" dirty="0" smtClean="0"/>
                        <a:t>Max step resolution</a:t>
                      </a:r>
                      <a:endParaRPr lang="en-US" sz="1400" dirty="0"/>
                    </a:p>
                  </a:txBody>
                  <a:tcPr/>
                </a:tc>
                <a:tc>
                  <a:txBody>
                    <a:bodyPr/>
                    <a:lstStyle/>
                    <a:p>
                      <a:r>
                        <a:rPr lang="en-US" sz="1400" dirty="0" smtClean="0"/>
                        <a:t>1/32</a:t>
                      </a:r>
                      <a:endParaRPr lang="en-US" sz="1400" dirty="0"/>
                    </a:p>
                  </a:txBody>
                  <a:tcPr/>
                </a:tc>
                <a:tc>
                  <a:txBody>
                    <a:bodyPr/>
                    <a:lstStyle/>
                    <a:p>
                      <a:r>
                        <a:rPr lang="en-US" sz="1400" dirty="0" smtClean="0"/>
                        <a:t>1/16</a:t>
                      </a:r>
                      <a:endParaRPr lang="en-US" sz="1400" dirty="0"/>
                    </a:p>
                  </a:txBody>
                  <a:tcPr/>
                </a:tc>
                <a:tc>
                  <a:txBody>
                    <a:bodyPr/>
                    <a:lstStyle/>
                    <a:p>
                      <a:r>
                        <a:rPr lang="en-US" sz="1400" dirty="0" smtClean="0"/>
                        <a:t>1/256</a:t>
                      </a:r>
                      <a:endParaRPr lang="en-US" sz="1400" dirty="0"/>
                    </a:p>
                  </a:txBody>
                  <a:tcPr/>
                </a:tc>
                <a:tc>
                  <a:txBody>
                    <a:bodyPr/>
                    <a:lstStyle/>
                    <a:p>
                      <a:r>
                        <a:rPr lang="en-US" sz="1400" dirty="0" smtClean="0"/>
                        <a:t>N/A</a:t>
                      </a:r>
                      <a:endParaRPr lang="en-US" sz="1400" dirty="0"/>
                    </a:p>
                  </a:txBody>
                  <a:tcPr/>
                </a:tc>
              </a:tr>
              <a:tr h="293758">
                <a:tc>
                  <a:txBody>
                    <a:bodyPr/>
                    <a:lstStyle/>
                    <a:p>
                      <a:r>
                        <a:rPr lang="en-US" sz="1400" dirty="0" smtClean="0"/>
                        <a:t>Logic range</a:t>
                      </a:r>
                      <a:endParaRPr lang="en-US" sz="1400" dirty="0"/>
                    </a:p>
                  </a:txBody>
                  <a:tcPr/>
                </a:tc>
                <a:tc>
                  <a:txBody>
                    <a:bodyPr/>
                    <a:lstStyle/>
                    <a:p>
                      <a:r>
                        <a:rPr lang="en-US" sz="1400" dirty="0" smtClean="0"/>
                        <a:t>2.5 – 5.25 V</a:t>
                      </a:r>
                      <a:endParaRPr lang="en-US" sz="1400" dirty="0"/>
                    </a:p>
                  </a:txBody>
                  <a:tcPr/>
                </a:tc>
                <a:tc>
                  <a:txBody>
                    <a:bodyPr/>
                    <a:lstStyle/>
                    <a:p>
                      <a:r>
                        <a:rPr lang="en-US" sz="1400" dirty="0" smtClean="0"/>
                        <a:t>3 – 5.5 V</a:t>
                      </a:r>
                      <a:endParaRPr lang="en-US" sz="1400" dirty="0"/>
                    </a:p>
                  </a:txBody>
                  <a:tcPr/>
                </a:tc>
                <a:tc>
                  <a:txBody>
                    <a:bodyPr/>
                    <a:lstStyle/>
                    <a:p>
                      <a:r>
                        <a:rPr lang="en-US" sz="1400" dirty="0" smtClean="0"/>
                        <a:t>3 – 5 V</a:t>
                      </a:r>
                      <a:endParaRPr lang="en-US" sz="1400" dirty="0"/>
                    </a:p>
                  </a:txBody>
                  <a:tcPr/>
                </a:tc>
                <a:tc>
                  <a:txBody>
                    <a:bodyPr/>
                    <a:lstStyle/>
                    <a:p>
                      <a:r>
                        <a:rPr lang="en-US" sz="1400" dirty="0" smtClean="0"/>
                        <a:t>5 V</a:t>
                      </a:r>
                      <a:endParaRPr lang="en-US" sz="1400" dirty="0"/>
                    </a:p>
                  </a:txBody>
                  <a:tcPr/>
                </a:tc>
              </a:tr>
              <a:tr h="293758">
                <a:tc>
                  <a:txBody>
                    <a:bodyPr/>
                    <a:lstStyle/>
                    <a:p>
                      <a:r>
                        <a:rPr lang="en-US" sz="1400" dirty="0" smtClean="0"/>
                        <a:t>Supply Voltage Range</a:t>
                      </a:r>
                      <a:endParaRPr lang="en-US" sz="1400" dirty="0"/>
                    </a:p>
                  </a:txBody>
                  <a:tcPr/>
                </a:tc>
                <a:tc>
                  <a:txBody>
                    <a:bodyPr/>
                    <a:lstStyle/>
                    <a:p>
                      <a:r>
                        <a:rPr lang="en-US" sz="1400" dirty="0" smtClean="0"/>
                        <a:t>8.2 –</a:t>
                      </a:r>
                      <a:r>
                        <a:rPr lang="en-US" sz="1400" baseline="0" dirty="0" smtClean="0"/>
                        <a:t> 45</a:t>
                      </a:r>
                      <a:r>
                        <a:rPr lang="en-US" sz="1400" dirty="0" smtClean="0"/>
                        <a:t> V</a:t>
                      </a:r>
                      <a:endParaRPr lang="en-US" sz="1400" dirty="0"/>
                    </a:p>
                  </a:txBody>
                  <a:tcPr/>
                </a:tc>
                <a:tc>
                  <a:txBody>
                    <a:bodyPr/>
                    <a:lstStyle/>
                    <a:p>
                      <a:r>
                        <a:rPr lang="en-US" sz="1400" dirty="0" smtClean="0"/>
                        <a:t>8 –</a:t>
                      </a:r>
                      <a:r>
                        <a:rPr lang="en-US" sz="1400" baseline="0" dirty="0" smtClean="0"/>
                        <a:t> 35</a:t>
                      </a:r>
                      <a:r>
                        <a:rPr lang="en-US" sz="1400" dirty="0" smtClean="0"/>
                        <a:t> V</a:t>
                      </a:r>
                      <a:endParaRPr lang="en-US" sz="1400" dirty="0"/>
                    </a:p>
                  </a:txBody>
                  <a:tcPr/>
                </a:tc>
                <a:tc>
                  <a:txBody>
                    <a:bodyPr/>
                    <a:lstStyle/>
                    <a:p>
                      <a:r>
                        <a:rPr lang="en-US" sz="1400" dirty="0" smtClean="0"/>
                        <a:t>5.5 – 36 V</a:t>
                      </a:r>
                      <a:endParaRPr lang="en-US" sz="1400" dirty="0"/>
                    </a:p>
                  </a:txBody>
                  <a:tcPr/>
                </a:tc>
                <a:tc>
                  <a:txBody>
                    <a:bodyPr/>
                    <a:lstStyle/>
                    <a:p>
                      <a:r>
                        <a:rPr lang="en-US" sz="1400" dirty="0" smtClean="0"/>
                        <a:t>50 V</a:t>
                      </a:r>
                      <a:endParaRPr lang="en-US" sz="1400" dirty="0"/>
                    </a:p>
                  </a:txBody>
                  <a:tcPr/>
                </a:tc>
              </a:tr>
              <a:tr h="293758">
                <a:tc>
                  <a:txBody>
                    <a:bodyPr/>
                    <a:lstStyle/>
                    <a:p>
                      <a:r>
                        <a:rPr lang="en-US" sz="1400" dirty="0" smtClean="0"/>
                        <a:t>Interface</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Channels</a:t>
                      </a:r>
                      <a:endParaRPr lang="en-US" sz="1400" dirty="0"/>
                    </a:p>
                  </a:txBody>
                  <a:tcPr/>
                </a:tc>
              </a:tr>
              <a:tr h="293758">
                <a:tc>
                  <a:txBody>
                    <a:bodyPr/>
                    <a:lstStyle/>
                    <a:p>
                      <a:r>
                        <a:rPr lang="en-US" sz="1400" dirty="0" smtClean="0"/>
                        <a:t>Approximate</a:t>
                      </a:r>
                      <a:r>
                        <a:rPr lang="en-US" sz="1400" baseline="0" dirty="0" smtClean="0"/>
                        <a:t> cost</a:t>
                      </a:r>
                      <a:endParaRPr lang="en-US" sz="1400" dirty="0"/>
                    </a:p>
                  </a:txBody>
                  <a:tcPr/>
                </a:tc>
                <a:tc>
                  <a:txBody>
                    <a:bodyPr/>
                    <a:lstStyle/>
                    <a:p>
                      <a:r>
                        <a:rPr lang="en-US" sz="1400" dirty="0" smtClean="0"/>
                        <a:t>$9.00</a:t>
                      </a:r>
                      <a:endParaRPr lang="en-US" sz="1400" dirty="0"/>
                    </a:p>
                  </a:txBody>
                  <a:tcPr/>
                </a:tc>
                <a:tc>
                  <a:txBody>
                    <a:bodyPr/>
                    <a:lstStyle/>
                    <a:p>
                      <a:r>
                        <a:rPr lang="en-US" sz="1400" dirty="0" smtClean="0"/>
                        <a:t>$2.00</a:t>
                      </a:r>
                      <a:endParaRPr lang="en-US" sz="1400" dirty="0"/>
                    </a:p>
                  </a:txBody>
                  <a:tcPr/>
                </a:tc>
                <a:tc>
                  <a:txBody>
                    <a:bodyPr/>
                    <a:lstStyle/>
                    <a:p>
                      <a:r>
                        <a:rPr lang="en-US" sz="1400" dirty="0" smtClean="0"/>
                        <a:t>$15.00</a:t>
                      </a:r>
                      <a:endParaRPr lang="en-US" sz="1400" dirty="0"/>
                    </a:p>
                  </a:txBody>
                  <a:tcPr/>
                </a:tc>
                <a:tc>
                  <a:txBody>
                    <a:bodyPr/>
                    <a:lstStyle/>
                    <a:p>
                      <a:r>
                        <a:rPr lang="en-US" sz="1400" dirty="0" smtClean="0"/>
                        <a:t>$1.50</a:t>
                      </a:r>
                      <a:endParaRPr lang="en-US" sz="1400" dirty="0"/>
                    </a:p>
                  </a:txBody>
                  <a:tcPr/>
                </a:tc>
              </a:tr>
            </a:tbl>
          </a:graphicData>
        </a:graphic>
      </p:graphicFrame>
      <p:pic>
        <p:nvPicPr>
          <p:cNvPr id="1028" name="Picture 4" descr="A4988 Connections pinout microstepping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28" y="2457584"/>
            <a:ext cx="1713191"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Depth: Control 28BYJ-48 Stepper Motor with ULN2003 Driver &amp;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731" y="2206651"/>
            <a:ext cx="1535271" cy="1435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179293" y="2350467"/>
            <a:ext cx="1909835" cy="1233726"/>
          </a:xfrm>
          <a:prstGeom prst="rect">
            <a:avLst/>
          </a:prstGeom>
        </p:spPr>
      </p:pic>
      <p:pic>
        <p:nvPicPr>
          <p:cNvPr id="10" name="Picture 9"/>
          <p:cNvPicPr>
            <a:picLocks noChangeAspect="1"/>
          </p:cNvPicPr>
          <p:nvPr/>
        </p:nvPicPr>
        <p:blipFill>
          <a:blip r:embed="rId5"/>
          <a:stretch>
            <a:fillRect/>
          </a:stretch>
        </p:blipFill>
        <p:spPr>
          <a:xfrm>
            <a:off x="6920537" y="2281371"/>
            <a:ext cx="1737327" cy="1360906"/>
          </a:xfrm>
          <a:prstGeom prst="rect">
            <a:avLst/>
          </a:prstGeom>
        </p:spPr>
      </p:pic>
    </p:spTree>
    <p:extLst>
      <p:ext uri="{BB962C8B-B14F-4D97-AF65-F5344CB8AC3E}">
        <p14:creationId xmlns:p14="http://schemas.microsoft.com/office/powerpoint/2010/main" val="4201578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Stepper Motor Driver</a:t>
            </a:r>
            <a:endParaRPr lang="en-US" dirty="0"/>
          </a:p>
        </p:txBody>
      </p:sp>
      <p:sp>
        <p:nvSpPr>
          <p:cNvPr id="3" name="Content Placeholder 2"/>
          <p:cNvSpPr>
            <a:spLocks noGrp="1"/>
          </p:cNvSpPr>
          <p:nvPr>
            <p:ph idx="1"/>
          </p:nvPr>
        </p:nvSpPr>
        <p:spPr>
          <a:xfrm>
            <a:off x="1154954" y="2603499"/>
            <a:ext cx="4727956" cy="3416300"/>
          </a:xfrm>
        </p:spPr>
        <p:txBody>
          <a:bodyPr/>
          <a:lstStyle/>
          <a:p>
            <a:r>
              <a:rPr lang="en-US" dirty="0" err="1" smtClean="0"/>
              <a:t>gShield</a:t>
            </a:r>
            <a:r>
              <a:rPr lang="en-US" dirty="0" smtClean="0"/>
              <a:t> v5</a:t>
            </a:r>
          </a:p>
          <a:p>
            <a:pPr lvl="1"/>
            <a:r>
              <a:rPr lang="en-US" dirty="0" smtClean="0"/>
              <a:t>~ $50</a:t>
            </a:r>
          </a:p>
          <a:p>
            <a:pPr lvl="1"/>
            <a:r>
              <a:rPr lang="en-US" dirty="0" smtClean="0"/>
              <a:t>Arduino Uno Shield</a:t>
            </a:r>
          </a:p>
          <a:p>
            <a:pPr lvl="1"/>
            <a:r>
              <a:rPr lang="en-US" dirty="0" smtClean="0"/>
              <a:t>3x TI DRV8818 Stepper Drivers</a:t>
            </a:r>
          </a:p>
          <a:p>
            <a:pPr lvl="1"/>
            <a:r>
              <a:rPr lang="en-US" dirty="0" smtClean="0"/>
              <a:t>Runs </a:t>
            </a:r>
            <a:r>
              <a:rPr lang="en-US" dirty="0" err="1" smtClean="0"/>
              <a:t>grbl</a:t>
            </a:r>
            <a:r>
              <a:rPr lang="en-US" dirty="0" smtClean="0"/>
              <a:t> firmware</a:t>
            </a:r>
          </a:p>
          <a:p>
            <a:pPr lvl="1"/>
            <a:r>
              <a:rPr lang="en-US" dirty="0">
                <a:hlinkClick r:id="rId2"/>
              </a:rPr>
              <a:t>https://</a:t>
            </a:r>
            <a:r>
              <a:rPr lang="en-US" dirty="0" smtClean="0">
                <a:hlinkClick r:id="rId2"/>
              </a:rPr>
              <a:t>github.com/gnea/grbl</a:t>
            </a:r>
            <a:endParaRPr lang="en-US" dirty="0" smtClean="0"/>
          </a:p>
          <a:p>
            <a:pPr lvl="1"/>
            <a:r>
              <a:rPr lang="en-US" dirty="0" smtClean="0"/>
              <a:t>Application: CNC Router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026" name="Picture 2" descr="gShield 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75" y="2500730"/>
            <a:ext cx="4829119" cy="3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0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Stepper Motor Driver</a:t>
            </a:r>
            <a:endParaRPr lang="en-US" dirty="0"/>
          </a:p>
        </p:txBody>
      </p:sp>
      <p:sp>
        <p:nvSpPr>
          <p:cNvPr id="3" name="Content Placeholder 2"/>
          <p:cNvSpPr>
            <a:spLocks noGrp="1"/>
          </p:cNvSpPr>
          <p:nvPr>
            <p:ph idx="1"/>
          </p:nvPr>
        </p:nvSpPr>
        <p:spPr>
          <a:xfrm>
            <a:off x="1154955" y="2603500"/>
            <a:ext cx="4784600" cy="3416300"/>
          </a:xfrm>
        </p:spPr>
        <p:txBody>
          <a:bodyPr/>
          <a:lstStyle/>
          <a:p>
            <a:r>
              <a:rPr lang="en-US" dirty="0" smtClean="0"/>
              <a:t>RAMPS 1.4</a:t>
            </a:r>
          </a:p>
          <a:p>
            <a:pPr lvl="1"/>
            <a:r>
              <a:rPr lang="en-US" dirty="0" smtClean="0"/>
              <a:t>~ $20 including DRV8825 Motor Drivers</a:t>
            </a:r>
          </a:p>
          <a:p>
            <a:pPr lvl="1"/>
            <a:r>
              <a:rPr lang="en-US" dirty="0" smtClean="0"/>
              <a:t>Arduino Mega Shield</a:t>
            </a:r>
          </a:p>
          <a:p>
            <a:pPr lvl="1"/>
            <a:r>
              <a:rPr lang="en-US" dirty="0" smtClean="0"/>
              <a:t>Different drivers may be used</a:t>
            </a:r>
          </a:p>
          <a:p>
            <a:pPr lvl="1"/>
            <a:r>
              <a:rPr lang="en-US" dirty="0" smtClean="0"/>
              <a:t>Runs Marlin firmware</a:t>
            </a:r>
          </a:p>
          <a:p>
            <a:pPr lvl="1"/>
            <a:r>
              <a:rPr lang="en-US" dirty="0">
                <a:hlinkClick r:id="rId2"/>
              </a:rPr>
              <a:t>https://marlinfw.org</a:t>
            </a:r>
            <a:r>
              <a:rPr lang="en-US" dirty="0" smtClean="0">
                <a:hlinkClick r:id="rId2"/>
              </a:rPr>
              <a:t>/</a:t>
            </a:r>
            <a:endParaRPr lang="en-US" dirty="0" smtClean="0"/>
          </a:p>
          <a:p>
            <a:pPr lvl="1"/>
            <a:r>
              <a:rPr lang="en-US" dirty="0" smtClean="0"/>
              <a:t>Application: 3D printer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2050" name="Picture 2" descr="https://images-na.ssl-images-amazon.com/images/I/71AknjCWGQL._AC_SL101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227" y="2603500"/>
            <a:ext cx="3837515" cy="327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48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Brushed DC Motor</a:t>
            </a:r>
            <a:endParaRPr lang="en-US" dirty="0"/>
          </a:p>
        </p:txBody>
      </p:sp>
      <p:sp>
        <p:nvSpPr>
          <p:cNvPr id="3" name="Content Placeholder 2"/>
          <p:cNvSpPr>
            <a:spLocks noGrp="1"/>
          </p:cNvSpPr>
          <p:nvPr>
            <p:ph idx="1"/>
          </p:nvPr>
        </p:nvSpPr>
        <p:spPr>
          <a:xfrm>
            <a:off x="1154954" y="2603500"/>
            <a:ext cx="3471475" cy="3416300"/>
          </a:xfrm>
        </p:spPr>
        <p:txBody>
          <a:bodyPr>
            <a:normAutofit fontScale="47500" lnSpcReduction="20000"/>
          </a:bodyPr>
          <a:lstStyle/>
          <a:p>
            <a:r>
              <a:rPr lang="en-US" dirty="0" smtClean="0"/>
              <a:t>Driver: L298N</a:t>
            </a:r>
          </a:p>
          <a:p>
            <a:r>
              <a:rPr lang="en-US" dirty="0" smtClean="0"/>
              <a:t>Raspberry Pi Wiring</a:t>
            </a:r>
          </a:p>
          <a:p>
            <a:pPr lvl="1"/>
            <a:r>
              <a:rPr lang="en-US" dirty="0" smtClean="0"/>
              <a:t>IN1 to GPIO26</a:t>
            </a:r>
          </a:p>
          <a:p>
            <a:pPr lvl="1"/>
            <a:r>
              <a:rPr lang="en-US" dirty="0" smtClean="0"/>
              <a:t>IN2 to GPIO19</a:t>
            </a:r>
          </a:p>
          <a:p>
            <a:pPr lvl="1"/>
            <a:r>
              <a:rPr lang="en-US" dirty="0" smtClean="0"/>
              <a:t>IN3 to GPIO20</a:t>
            </a:r>
          </a:p>
          <a:p>
            <a:pPr lvl="1"/>
            <a:r>
              <a:rPr lang="en-US" dirty="0" smtClean="0"/>
              <a:t>IN4 to GPIO16</a:t>
            </a:r>
          </a:p>
          <a:p>
            <a:r>
              <a:rPr lang="en-US" dirty="0" smtClean="0"/>
              <a:t>Set power supply output to 7.4 V</a:t>
            </a:r>
          </a:p>
          <a:p>
            <a:r>
              <a:rPr lang="en-US" dirty="0" smtClean="0"/>
              <a:t>Open MotionControlClass/BrushedDC/key_brushedDc.py using the </a:t>
            </a:r>
            <a:r>
              <a:rPr lang="en-US" dirty="0" err="1" smtClean="0"/>
              <a:t>Geany</a:t>
            </a:r>
            <a:r>
              <a:rPr lang="en-US" dirty="0" smtClean="0"/>
              <a:t> IDE</a:t>
            </a:r>
          </a:p>
          <a:p>
            <a:r>
              <a:rPr lang="en-US" dirty="0" smtClean="0"/>
              <a:t>Run key_brushedDc.py</a:t>
            </a:r>
          </a:p>
          <a:p>
            <a:r>
              <a:rPr lang="en-US" dirty="0" smtClean="0"/>
              <a:t>Put cursor focus in terminal window that pops up.</a:t>
            </a:r>
          </a:p>
          <a:p>
            <a:r>
              <a:rPr lang="en-US" dirty="0"/>
              <a:t>A</a:t>
            </a:r>
            <a:r>
              <a:rPr lang="en-US" dirty="0" smtClean="0"/>
              <a:t>rrow keys to move motors.</a:t>
            </a:r>
          </a:p>
          <a:p>
            <a:r>
              <a:rPr lang="en-US" dirty="0" smtClean="0"/>
              <a:t>Enter key to stop</a:t>
            </a:r>
          </a:p>
          <a:p>
            <a:r>
              <a:rPr lang="en-US" dirty="0" smtClean="0"/>
              <a:t>‘q’ to terminate program</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57" y="2646944"/>
            <a:ext cx="7098328" cy="3372856"/>
          </a:xfrm>
          <a:prstGeom prst="rect">
            <a:avLst/>
          </a:prstGeom>
        </p:spPr>
      </p:pic>
    </p:spTree>
    <p:extLst>
      <p:ext uri="{BB962C8B-B14F-4D97-AF65-F5344CB8AC3E}">
        <p14:creationId xmlns:p14="http://schemas.microsoft.com/office/powerpoint/2010/main" val="2562453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Servo Motor</a:t>
            </a:r>
            <a:endParaRPr lang="en-US" dirty="0"/>
          </a:p>
        </p:txBody>
      </p:sp>
      <p:sp>
        <p:nvSpPr>
          <p:cNvPr id="3" name="Content Placeholder 2"/>
          <p:cNvSpPr>
            <a:spLocks noGrp="1"/>
          </p:cNvSpPr>
          <p:nvPr>
            <p:ph idx="1"/>
          </p:nvPr>
        </p:nvSpPr>
        <p:spPr>
          <a:xfrm>
            <a:off x="694537" y="2571131"/>
            <a:ext cx="4132271" cy="3708288"/>
          </a:xfrm>
        </p:spPr>
        <p:txBody>
          <a:bodyPr>
            <a:normAutofit fontScale="77500" lnSpcReduction="20000"/>
          </a:bodyPr>
          <a:lstStyle/>
          <a:p>
            <a:r>
              <a:rPr lang="en-US" dirty="0" smtClean="0"/>
              <a:t>Use mechanical crane</a:t>
            </a:r>
          </a:p>
          <a:p>
            <a:r>
              <a:rPr lang="en-US" dirty="0" smtClean="0"/>
              <a:t>Raspberry Pi Wiring:</a:t>
            </a:r>
          </a:p>
          <a:p>
            <a:pPr lvl="1"/>
            <a:r>
              <a:rPr lang="en-US" dirty="0" smtClean="0"/>
              <a:t>Servo Pan: GPIO18</a:t>
            </a:r>
          </a:p>
          <a:p>
            <a:pPr lvl="1"/>
            <a:r>
              <a:rPr lang="en-US" dirty="0" smtClean="0"/>
              <a:t>Servo Tilt: GPIO17</a:t>
            </a:r>
          </a:p>
          <a:p>
            <a:r>
              <a:rPr lang="en-US" dirty="0" smtClean="0"/>
              <a:t>Set power supply output to 5V</a:t>
            </a:r>
          </a:p>
          <a:p>
            <a:r>
              <a:rPr lang="en-US" dirty="0"/>
              <a:t>Open </a:t>
            </a:r>
            <a:r>
              <a:rPr lang="en-US" dirty="0" smtClean="0"/>
              <a:t>MotionControlClass/ServoMotor/key_ServoMotor.py </a:t>
            </a:r>
            <a:r>
              <a:rPr lang="en-US" dirty="0"/>
              <a:t>using the </a:t>
            </a:r>
            <a:r>
              <a:rPr lang="en-US" dirty="0" err="1"/>
              <a:t>Geany</a:t>
            </a:r>
            <a:r>
              <a:rPr lang="en-US" dirty="0"/>
              <a:t> IDE</a:t>
            </a:r>
          </a:p>
          <a:p>
            <a:r>
              <a:rPr lang="en-US" dirty="0"/>
              <a:t>Run </a:t>
            </a:r>
            <a:r>
              <a:rPr lang="en-US" dirty="0" smtClean="0"/>
              <a:t>key_ServoMotor.py</a:t>
            </a:r>
          </a:p>
          <a:p>
            <a:r>
              <a:rPr lang="en-US" dirty="0"/>
              <a:t>Put cursor focus in terminal window that pops up.</a:t>
            </a:r>
          </a:p>
          <a:p>
            <a:r>
              <a:rPr lang="en-US" dirty="0"/>
              <a:t>Arrow keys to move motors.</a:t>
            </a:r>
          </a:p>
          <a:p>
            <a:r>
              <a:rPr lang="en-US" dirty="0"/>
              <a:t>Enter key to stop</a:t>
            </a:r>
          </a:p>
          <a:p>
            <a:r>
              <a:rPr lang="en-US" dirty="0"/>
              <a:t>‘q’ to terminate program</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311" y="2571131"/>
            <a:ext cx="5739909" cy="3602453"/>
          </a:xfrm>
          <a:prstGeom prst="rect">
            <a:avLst/>
          </a:prstGeom>
        </p:spPr>
      </p:pic>
    </p:spTree>
    <p:extLst>
      <p:ext uri="{BB962C8B-B14F-4D97-AF65-F5344CB8AC3E}">
        <p14:creationId xmlns:p14="http://schemas.microsoft.com/office/powerpoint/2010/main" val="19902058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Brushless DC Motor</a:t>
            </a:r>
            <a:endParaRPr lang="en-US" dirty="0"/>
          </a:p>
        </p:txBody>
      </p:sp>
      <p:sp>
        <p:nvSpPr>
          <p:cNvPr id="3" name="Content Placeholder 2"/>
          <p:cNvSpPr>
            <a:spLocks noGrp="1"/>
          </p:cNvSpPr>
          <p:nvPr>
            <p:ph idx="1"/>
          </p:nvPr>
        </p:nvSpPr>
        <p:spPr>
          <a:xfrm>
            <a:off x="515073" y="2603500"/>
            <a:ext cx="4265272" cy="3416300"/>
          </a:xfrm>
        </p:spPr>
        <p:txBody>
          <a:bodyPr>
            <a:normAutofit fontScale="55000" lnSpcReduction="20000"/>
          </a:bodyPr>
          <a:lstStyle/>
          <a:p>
            <a:r>
              <a:rPr lang="en-US" dirty="0" smtClean="0"/>
              <a:t>Driver: ESC</a:t>
            </a:r>
          </a:p>
          <a:p>
            <a:r>
              <a:rPr lang="en-US" dirty="0"/>
              <a:t>Guide: </a:t>
            </a:r>
            <a:r>
              <a:rPr lang="en-US" dirty="0">
                <a:hlinkClick r:id="rId2"/>
              </a:rPr>
              <a:t>https://howtomechatronics.com/tutorials/arduino/arduino-brushless-motor-control-tutorial-esc-bldc</a:t>
            </a:r>
            <a:r>
              <a:rPr lang="en-US" dirty="0" smtClean="0">
                <a:hlinkClick r:id="rId2"/>
              </a:rPr>
              <a:t>/</a:t>
            </a:r>
            <a:endParaRPr lang="en-US" dirty="0" smtClean="0"/>
          </a:p>
          <a:p>
            <a:r>
              <a:rPr lang="en-US" dirty="0" smtClean="0"/>
              <a:t>Arduino Wiring:</a:t>
            </a:r>
          </a:p>
          <a:p>
            <a:pPr lvl="1"/>
            <a:r>
              <a:rPr lang="en-US" dirty="0" smtClean="0"/>
              <a:t>Speed control: Pin 9 (White)</a:t>
            </a:r>
          </a:p>
          <a:p>
            <a:pPr lvl="1"/>
            <a:r>
              <a:rPr lang="en-US" dirty="0" smtClean="0"/>
              <a:t>Pot Wiper: A0 (Green)</a:t>
            </a:r>
          </a:p>
          <a:p>
            <a:r>
              <a:rPr lang="en-US" dirty="0" smtClean="0"/>
              <a:t>Set power supply output to 12V but do not enable the power supply</a:t>
            </a:r>
          </a:p>
          <a:p>
            <a:r>
              <a:rPr lang="en-US" dirty="0" smtClean="0"/>
              <a:t>Open </a:t>
            </a:r>
            <a:r>
              <a:rPr lang="en-US" dirty="0" err="1" smtClean="0"/>
              <a:t>MotionControlClass</a:t>
            </a:r>
            <a:r>
              <a:rPr lang="en-US" dirty="0" smtClean="0"/>
              <a:t>/</a:t>
            </a:r>
            <a:r>
              <a:rPr lang="en-US" dirty="0" err="1" smtClean="0"/>
              <a:t>BldcMotor</a:t>
            </a:r>
            <a:r>
              <a:rPr lang="en-US" dirty="0" smtClean="0"/>
              <a:t>/</a:t>
            </a:r>
            <a:r>
              <a:rPr lang="en-US" dirty="0" err="1" smtClean="0"/>
              <a:t>BldcMotor.ino</a:t>
            </a:r>
            <a:r>
              <a:rPr lang="en-US" dirty="0" smtClean="0"/>
              <a:t> </a:t>
            </a:r>
            <a:r>
              <a:rPr lang="en-US" dirty="0"/>
              <a:t>using the Arduino IDE</a:t>
            </a:r>
          </a:p>
          <a:p>
            <a:r>
              <a:rPr lang="en-US" dirty="0"/>
              <a:t>Upload the </a:t>
            </a:r>
            <a:r>
              <a:rPr lang="en-US" dirty="0" smtClean="0"/>
              <a:t>sketch</a:t>
            </a:r>
          </a:p>
          <a:p>
            <a:r>
              <a:rPr lang="en-US" dirty="0" smtClean="0"/>
              <a:t>Turn pot full clockwise</a:t>
            </a:r>
          </a:p>
          <a:p>
            <a:r>
              <a:rPr lang="en-US" dirty="0" smtClean="0"/>
              <a:t>Enable the power supply</a:t>
            </a:r>
          </a:p>
          <a:p>
            <a:r>
              <a:rPr lang="en-US" dirty="0" smtClean="0"/>
              <a:t>The motor speed is controlled with the pot. If the pot is full on (counter clockwise) on then the motor will not start and must be calibrated (see Guide).</a:t>
            </a:r>
            <a:endParaRPr lang="en-US" dirty="0"/>
          </a:p>
          <a:p>
            <a:endParaRPr lang="en-US" dirty="0"/>
          </a:p>
          <a:p>
            <a:endParaRPr lang="en-US"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345" y="2461723"/>
            <a:ext cx="7108486" cy="3558077"/>
          </a:xfrm>
          <a:prstGeom prst="rect">
            <a:avLst/>
          </a:prstGeom>
        </p:spPr>
      </p:pic>
    </p:spTree>
    <p:extLst>
      <p:ext uri="{BB962C8B-B14F-4D97-AF65-F5344CB8AC3E}">
        <p14:creationId xmlns:p14="http://schemas.microsoft.com/office/powerpoint/2010/main" val="3518108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Unipolar Stepper Motor</a:t>
            </a:r>
            <a:endParaRPr lang="en-US" dirty="0"/>
          </a:p>
        </p:txBody>
      </p:sp>
      <p:sp>
        <p:nvSpPr>
          <p:cNvPr id="3" name="Content Placeholder 2"/>
          <p:cNvSpPr>
            <a:spLocks noGrp="1"/>
          </p:cNvSpPr>
          <p:nvPr>
            <p:ph idx="1"/>
          </p:nvPr>
        </p:nvSpPr>
        <p:spPr>
          <a:xfrm>
            <a:off x="1154954" y="2603500"/>
            <a:ext cx="3131296" cy="3416300"/>
          </a:xfrm>
        </p:spPr>
        <p:txBody>
          <a:bodyPr>
            <a:normAutofit fontScale="47500" lnSpcReduction="20000"/>
          </a:bodyPr>
          <a:lstStyle/>
          <a:p>
            <a:r>
              <a:rPr lang="en-US" dirty="0" smtClean="0"/>
              <a:t>Driver: ULN2003</a:t>
            </a:r>
          </a:p>
          <a:p>
            <a:r>
              <a:rPr lang="en-US" dirty="0"/>
              <a:t>Guide: </a:t>
            </a:r>
            <a:r>
              <a:rPr lang="en-US" dirty="0">
                <a:hlinkClick r:id="rId2"/>
              </a:rPr>
              <a:t>https://www.makerguides.com/28byj-48-stepper-motor-arduino-tutorial/</a:t>
            </a:r>
            <a:endParaRPr lang="en-US" dirty="0" smtClean="0"/>
          </a:p>
          <a:p>
            <a:r>
              <a:rPr lang="en-US" dirty="0" smtClean="0"/>
              <a:t>Arduino Wiring</a:t>
            </a:r>
          </a:p>
          <a:p>
            <a:pPr lvl="1"/>
            <a:r>
              <a:rPr lang="en-US" dirty="0" smtClean="0"/>
              <a:t>IN1 to Pin 11</a:t>
            </a:r>
          </a:p>
          <a:p>
            <a:pPr lvl="1"/>
            <a:r>
              <a:rPr lang="en-US" dirty="0" smtClean="0"/>
              <a:t>IN2 to Pin 10</a:t>
            </a:r>
          </a:p>
          <a:p>
            <a:pPr lvl="1"/>
            <a:r>
              <a:rPr lang="en-US" dirty="0" smtClean="0"/>
              <a:t>IN3 to Pin 9</a:t>
            </a:r>
          </a:p>
          <a:p>
            <a:pPr lvl="1"/>
            <a:r>
              <a:rPr lang="en-US" dirty="0" smtClean="0"/>
              <a:t>IN4 to Pin 8</a:t>
            </a:r>
          </a:p>
          <a:p>
            <a:r>
              <a:rPr lang="en-US" dirty="0" smtClean="0"/>
              <a:t>Set power supply output to 5V</a:t>
            </a:r>
          </a:p>
          <a:p>
            <a:r>
              <a:rPr lang="en-US" dirty="0" smtClean="0"/>
              <a:t>Open </a:t>
            </a:r>
            <a:r>
              <a:rPr lang="en-US" dirty="0" err="1" smtClean="0"/>
              <a:t>MotionControlClass</a:t>
            </a:r>
            <a:r>
              <a:rPr lang="en-US" dirty="0" smtClean="0"/>
              <a:t>/</a:t>
            </a:r>
            <a:r>
              <a:rPr lang="en-US" dirty="0" err="1" smtClean="0"/>
              <a:t>UnipolarStepper</a:t>
            </a:r>
            <a:r>
              <a:rPr lang="en-US" dirty="0" smtClean="0"/>
              <a:t>/</a:t>
            </a:r>
            <a:r>
              <a:rPr lang="en-US" dirty="0" err="1" smtClean="0"/>
              <a:t>BasicUnipolarStepper</a:t>
            </a:r>
            <a:r>
              <a:rPr lang="en-US" dirty="0" smtClean="0"/>
              <a:t>/</a:t>
            </a:r>
            <a:r>
              <a:rPr lang="en-US" dirty="0" err="1" smtClean="0"/>
              <a:t>BasicUnipolarStepper.ino</a:t>
            </a:r>
            <a:r>
              <a:rPr lang="en-US" dirty="0" smtClean="0"/>
              <a:t> using the Arduino IDE</a:t>
            </a:r>
          </a:p>
          <a:p>
            <a:r>
              <a:rPr lang="en-US" dirty="0" smtClean="0"/>
              <a:t>Upload the sketch</a:t>
            </a:r>
          </a:p>
          <a:p>
            <a:r>
              <a:rPr lang="en-US" dirty="0" smtClean="0"/>
              <a:t>The motor will rotate 1 revolution, reverse and rotate 1 revolution in the opposite direction and repeat forever.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174" y="3227094"/>
            <a:ext cx="7047210" cy="3317144"/>
          </a:xfrm>
          <a:prstGeom prst="rect">
            <a:avLst/>
          </a:prstGeom>
        </p:spPr>
      </p:pic>
    </p:spTree>
    <p:extLst>
      <p:ext uri="{BB962C8B-B14F-4D97-AF65-F5344CB8AC3E}">
        <p14:creationId xmlns:p14="http://schemas.microsoft.com/office/powerpoint/2010/main" val="21240064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Unipolar with </a:t>
            </a:r>
            <a:r>
              <a:rPr lang="en-US" dirty="0" err="1" smtClean="0"/>
              <a:t>ATTiny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52057" y="3597563"/>
            <a:ext cx="2396585" cy="1797439"/>
          </a:xfrm>
        </p:spPr>
      </p:pic>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947" y="3129655"/>
            <a:ext cx="5151580" cy="2890145"/>
          </a:xfrm>
          <a:prstGeom prst="rect">
            <a:avLst/>
          </a:prstGeom>
        </p:spPr>
      </p:pic>
      <p:sp>
        <p:nvSpPr>
          <p:cNvPr id="9" name="Content Placeholder 2"/>
          <p:cNvSpPr txBox="1">
            <a:spLocks/>
          </p:cNvSpPr>
          <p:nvPr/>
        </p:nvSpPr>
        <p:spPr>
          <a:xfrm>
            <a:off x="561109" y="2603500"/>
            <a:ext cx="3420171"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Driver: ULN2003</a:t>
            </a:r>
          </a:p>
          <a:p>
            <a:r>
              <a:rPr lang="en-US" dirty="0" smtClean="0"/>
              <a:t>Plug in 28BYJ-48 motor with red wire nearest C3/C4</a:t>
            </a:r>
          </a:p>
          <a:p>
            <a:r>
              <a:rPr lang="en-US" dirty="0" smtClean="0"/>
              <a:t>Power board with USB-C power block</a:t>
            </a:r>
          </a:p>
          <a:p>
            <a:r>
              <a:rPr lang="en-US" dirty="0" smtClean="0"/>
              <a:t>The motor will rotate in the clockwise direction looking at the shaft side of the motor.</a:t>
            </a:r>
            <a:endParaRPr lang="en-US" dirty="0"/>
          </a:p>
        </p:txBody>
      </p:sp>
    </p:spTree>
    <p:extLst>
      <p:ext uri="{BB962C8B-B14F-4D97-AF65-F5344CB8AC3E}">
        <p14:creationId xmlns:p14="http://schemas.microsoft.com/office/powerpoint/2010/main" val="42033823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Unipolar with </a:t>
            </a:r>
            <a:r>
              <a:rPr lang="en-US" dirty="0" err="1" smtClean="0"/>
              <a:t>ATTiny</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
        <p:nvSpPr>
          <p:cNvPr id="7" name="TextBox 6"/>
          <p:cNvSpPr txBox="1"/>
          <p:nvPr/>
        </p:nvSpPr>
        <p:spPr>
          <a:xfrm>
            <a:off x="6687736" y="2588598"/>
            <a:ext cx="2864887" cy="3662541"/>
          </a:xfrm>
          <a:prstGeom prst="rect">
            <a:avLst/>
          </a:prstGeom>
          <a:noFill/>
        </p:spPr>
        <p:txBody>
          <a:bodyPr wrap="none" rtlCol="0">
            <a:spAutoFit/>
          </a:bodyPr>
          <a:lstStyle/>
          <a:p>
            <a:r>
              <a:rPr lang="en-US" sz="800" b="1" dirty="0">
                <a:latin typeface="Courier New" panose="02070309020205020404" pitchFamily="49" charset="0"/>
                <a:cs typeface="Courier New" panose="02070309020205020404" pitchFamily="49" charset="0"/>
              </a:rPr>
              <a:t>static inline void </a:t>
            </a:r>
            <a:r>
              <a:rPr lang="en-US" sz="800" b="1" dirty="0" err="1">
                <a:latin typeface="Courier New" panose="02070309020205020404" pitchFamily="49" charset="0"/>
                <a:cs typeface="Courier New" panose="02070309020205020404" pitchFamily="49" charset="0"/>
              </a:rPr>
              <a:t>decrMotor</a:t>
            </a:r>
            <a:r>
              <a:rPr lang="en-US" sz="800" b="1" dirty="0">
                <a:latin typeface="Courier New" panose="02070309020205020404" pitchFamily="49" charset="0"/>
                <a:cs typeface="Courier New" panose="02070309020205020404" pitchFamily="49" charset="0"/>
              </a:rPr>
              <a:t>( void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switch(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//prior to </a:t>
            </a:r>
            <a:r>
              <a:rPr lang="en-US" sz="800" b="1" dirty="0" smtClean="0">
                <a:latin typeface="Courier New" panose="02070309020205020404" pitchFamily="49" charset="0"/>
                <a:cs typeface="Courier New" panose="02070309020205020404" pitchFamily="49" charset="0"/>
              </a:rPr>
              <a:t>decrement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7: //1001-&gt;X___-&gt;</a:t>
            </a:r>
            <a:r>
              <a:rPr lang="en-US" sz="800" b="1" dirty="0" smtClean="0">
                <a:latin typeface="Courier New" panose="02070309020205020404" pitchFamily="49" charset="0"/>
                <a:cs typeface="Courier New" panose="02070309020205020404" pitchFamily="49" charset="0"/>
              </a:rPr>
              <a:t>0001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S1_PORT, S1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6: //0001-&gt;__^_-&gt;</a:t>
            </a:r>
            <a:r>
              <a:rPr lang="en-US" sz="800" b="1" dirty="0" smtClean="0">
                <a:latin typeface="Courier New" panose="02070309020205020404" pitchFamily="49" charset="0"/>
                <a:cs typeface="Courier New" panose="02070309020205020404" pitchFamily="49" charset="0"/>
              </a:rPr>
              <a:t>0011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S3_PORT, S3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5: //0011-&gt;___X-&gt;</a:t>
            </a:r>
            <a:r>
              <a:rPr lang="en-US" sz="800" b="1" dirty="0" smtClean="0">
                <a:latin typeface="Courier New" panose="02070309020205020404" pitchFamily="49" charset="0"/>
                <a:cs typeface="Courier New" panose="02070309020205020404" pitchFamily="49" charset="0"/>
              </a:rPr>
              <a:t>0010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S4_PORT, S4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4: //0010-&gt;_^__-&gt;</a:t>
            </a:r>
            <a:r>
              <a:rPr lang="en-US" sz="800" b="1" dirty="0" smtClean="0">
                <a:latin typeface="Courier New" panose="02070309020205020404" pitchFamily="49" charset="0"/>
                <a:cs typeface="Courier New" panose="02070309020205020404" pitchFamily="49" charset="0"/>
              </a:rPr>
              <a:t>0110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S2_PORT, S2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3: //0110-&gt;__X_-&gt;</a:t>
            </a:r>
            <a:r>
              <a:rPr lang="en-US" sz="800" b="1" dirty="0" smtClean="0">
                <a:latin typeface="Courier New" panose="02070309020205020404" pitchFamily="49" charset="0"/>
                <a:cs typeface="Courier New" panose="02070309020205020404" pitchFamily="49" charset="0"/>
              </a:rPr>
              <a:t>0100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S3_PORT, S3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2: //0100-&gt;^___-&gt;</a:t>
            </a:r>
            <a:r>
              <a:rPr lang="en-US" sz="800" b="1" dirty="0" smtClean="0">
                <a:latin typeface="Courier New" panose="02070309020205020404" pitchFamily="49" charset="0"/>
                <a:cs typeface="Courier New" panose="02070309020205020404" pitchFamily="49" charset="0"/>
              </a:rPr>
              <a:t>1100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S1_PORT, S1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1: //1100-&gt;_X__-&gt;</a:t>
            </a:r>
            <a:r>
              <a:rPr lang="en-US" sz="800" b="1" dirty="0" smtClean="0">
                <a:latin typeface="Courier New" panose="02070309020205020404" pitchFamily="49" charset="0"/>
                <a:cs typeface="Courier New" panose="02070309020205020404" pitchFamily="49" charset="0"/>
              </a:rPr>
              <a:t>1000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S2_PORT, S2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0: //1000-&gt;___^-&gt;</a:t>
            </a:r>
            <a:r>
              <a:rPr lang="en-US" sz="800" b="1" dirty="0" smtClean="0">
                <a:latin typeface="Courier New" panose="02070309020205020404" pitchFamily="49" charset="0"/>
                <a:cs typeface="Courier New" panose="02070309020205020404" pitchFamily="49" charset="0"/>
              </a:rPr>
              <a:t>1001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S4_PORT, S4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8</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a:t>
            </a:r>
            <a:endParaRPr lang="en-US" sz="800" b="1" dirty="0">
              <a:latin typeface="Courier New" panose="02070309020205020404" pitchFamily="49" charset="0"/>
              <a:cs typeface="Courier New" panose="02070309020205020404" pitchFamily="49" charset="0"/>
            </a:endParaRPr>
          </a:p>
        </p:txBody>
      </p:sp>
      <p:sp>
        <p:nvSpPr>
          <p:cNvPr id="6" name="TextBox 5"/>
          <p:cNvSpPr txBox="1"/>
          <p:nvPr/>
        </p:nvSpPr>
        <p:spPr>
          <a:xfrm>
            <a:off x="561110" y="2666198"/>
            <a:ext cx="4350619" cy="3139321"/>
          </a:xfrm>
          <a:prstGeom prst="rect">
            <a:avLst/>
          </a:prstGeom>
          <a:noFill/>
        </p:spPr>
        <p:txBody>
          <a:bodyPr wrap="square" rtlCol="0">
            <a:spAutoFit/>
          </a:bodyPr>
          <a:lstStyle/>
          <a:p>
            <a:r>
              <a:rPr lang="en-US" dirty="0" smtClean="0"/>
              <a:t>This </a:t>
            </a:r>
            <a:r>
              <a:rPr lang="en-US" dirty="0" err="1" smtClean="0"/>
              <a:t>ATTiny</a:t>
            </a:r>
            <a:r>
              <a:rPr lang="en-US" dirty="0" smtClean="0"/>
              <a:t> code snippet demonstrates how to half-step sequence the ULN2003 driver. This function is called in a forever loop that includes a delay:</a:t>
            </a:r>
          </a:p>
          <a:p>
            <a:endParaRPr lang="en-US" dirty="0"/>
          </a:p>
          <a:p>
            <a:r>
              <a:rPr lang="en-US" dirty="0"/>
              <a:t> </a:t>
            </a:r>
            <a:r>
              <a:rPr lang="en-US" dirty="0">
                <a:latin typeface="Courier New" panose="02070309020205020404" pitchFamily="49" charset="0"/>
                <a:cs typeface="Courier New" panose="02070309020205020404" pitchFamily="49" charset="0"/>
              </a:rPr>
              <a:t>// ------ Event loop ------ </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while </a:t>
            </a:r>
            <a:r>
              <a:rPr lang="en-US" dirty="0">
                <a:latin typeface="Courier New" panose="02070309020205020404" pitchFamily="49" charset="0"/>
                <a:cs typeface="Courier New" panose="02070309020205020404" pitchFamily="49" charset="0"/>
              </a:rPr>
              <a:t>(1) </a:t>
            </a:r>
            <a:r>
              <a:rPr lang="en-US" dirty="0" smtClean="0">
                <a:latin typeface="Courier New" panose="02070309020205020404" pitchFamily="49" charset="0"/>
                <a:cs typeface="Courier New" panose="02070309020205020404" pitchFamily="49" charset="0"/>
              </a:rPr>
              <a:t>{</a:t>
            </a:r>
          </a:p>
          <a:p>
            <a:pPr lvl="1"/>
            <a:r>
              <a:rPr lang="en-US" dirty="0" smtClean="0">
                <a:latin typeface="Courier New" panose="02070309020205020404" pitchFamily="49" charset="0"/>
                <a:cs typeface="Courier New" panose="02070309020205020404" pitchFamily="49" charset="0"/>
              </a:rPr>
              <a:t>_</a:t>
            </a:r>
            <a:r>
              <a:rPr lang="en-US" dirty="0" err="1" smtClean="0">
                <a:latin typeface="Courier New" panose="02070309020205020404" pitchFamily="49" charset="0"/>
                <a:cs typeface="Courier New" panose="02070309020205020404" pitchFamily="49" charset="0"/>
              </a:rPr>
              <a:t>delay_us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StepDelay_us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decrMotor</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2426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Bipolar Stepper Motor</a:t>
            </a:r>
            <a:endParaRPr lang="en-US" dirty="0"/>
          </a:p>
        </p:txBody>
      </p:sp>
      <p:sp>
        <p:nvSpPr>
          <p:cNvPr id="3" name="Content Placeholder 2"/>
          <p:cNvSpPr>
            <a:spLocks noGrp="1"/>
          </p:cNvSpPr>
          <p:nvPr>
            <p:ph idx="1"/>
          </p:nvPr>
        </p:nvSpPr>
        <p:spPr>
          <a:xfrm>
            <a:off x="471560" y="2309123"/>
            <a:ext cx="6564507" cy="4235115"/>
          </a:xfrm>
        </p:spPr>
        <p:txBody>
          <a:bodyPr>
            <a:normAutofit fontScale="62500" lnSpcReduction="20000"/>
          </a:bodyPr>
          <a:lstStyle/>
          <a:p>
            <a:r>
              <a:rPr lang="en-US" dirty="0" smtClean="0"/>
              <a:t>Driver: DRV8825</a:t>
            </a:r>
          </a:p>
          <a:p>
            <a:r>
              <a:rPr lang="en-US" dirty="0" smtClean="0"/>
              <a:t>Guide</a:t>
            </a:r>
            <a:r>
              <a:rPr lang="en-US" dirty="0"/>
              <a:t>: </a:t>
            </a:r>
            <a:r>
              <a:rPr lang="en-US" dirty="0">
                <a:hlinkClick r:id="rId2"/>
              </a:rPr>
              <a:t>https://</a:t>
            </a:r>
            <a:r>
              <a:rPr lang="en-US" dirty="0" smtClean="0">
                <a:hlinkClick r:id="rId2"/>
              </a:rPr>
              <a:t>www.makerguides.com/drv8825-stepper-motor-driver-arduino-tutorial</a:t>
            </a:r>
            <a:r>
              <a:rPr lang="en-US" dirty="0">
                <a:hlinkClick r:id="rId2"/>
              </a:rPr>
              <a:t>/</a:t>
            </a:r>
            <a:endParaRPr lang="en-US" dirty="0" smtClean="0"/>
          </a:p>
          <a:p>
            <a:r>
              <a:rPr lang="en-US" dirty="0" smtClean="0"/>
              <a:t>Arduino Wiring:</a:t>
            </a:r>
          </a:p>
          <a:p>
            <a:pPr lvl="1"/>
            <a:r>
              <a:rPr lang="en-US" dirty="0" smtClean="0"/>
              <a:t>EN (Enable impulse): jumper to GND</a:t>
            </a:r>
          </a:p>
          <a:p>
            <a:pPr lvl="1"/>
            <a:r>
              <a:rPr lang="en-US" dirty="0" smtClean="0"/>
              <a:t>DIIR: Arduino Pin 3</a:t>
            </a:r>
          </a:p>
          <a:p>
            <a:pPr lvl="1"/>
            <a:r>
              <a:rPr lang="en-US" dirty="0" smtClean="0"/>
              <a:t>STEP: Arduino Pin 2</a:t>
            </a:r>
            <a:endParaRPr lang="en-US" dirty="0"/>
          </a:p>
          <a:p>
            <a:pPr lvl="1"/>
            <a:r>
              <a:rPr lang="en-US" dirty="0" smtClean="0"/>
              <a:t>5V INPUT: Arduino 5V and GND</a:t>
            </a:r>
          </a:p>
          <a:p>
            <a:r>
              <a:rPr lang="en-US" dirty="0" smtClean="0"/>
              <a:t>Set power supply output to 12V but do not enable the power supply</a:t>
            </a:r>
          </a:p>
          <a:p>
            <a:r>
              <a:rPr lang="en-US" dirty="0"/>
              <a:t>Adjust current limit according to Guide: Current Limit = </a:t>
            </a:r>
            <a:r>
              <a:rPr lang="en-US" dirty="0" err="1"/>
              <a:t>Vref</a:t>
            </a:r>
            <a:r>
              <a:rPr lang="en-US" dirty="0"/>
              <a:t> X </a:t>
            </a:r>
            <a:r>
              <a:rPr lang="en-US" dirty="0" smtClean="0"/>
              <a:t>2 (will have to enable power supply)</a:t>
            </a:r>
          </a:p>
          <a:p>
            <a:r>
              <a:rPr lang="en-US" dirty="0" smtClean="0"/>
              <a:t>Open </a:t>
            </a:r>
            <a:r>
              <a:rPr lang="en-US" dirty="0" err="1" smtClean="0"/>
              <a:t>MotionControlClass</a:t>
            </a:r>
            <a:r>
              <a:rPr lang="en-US" dirty="0" smtClean="0"/>
              <a:t>/</a:t>
            </a:r>
            <a:r>
              <a:rPr lang="en-US" dirty="0" err="1" smtClean="0"/>
              <a:t>BipolarStepper</a:t>
            </a:r>
            <a:r>
              <a:rPr lang="en-US" dirty="0" smtClean="0"/>
              <a:t>/</a:t>
            </a:r>
            <a:r>
              <a:rPr lang="en-US" dirty="0" err="1" smtClean="0"/>
              <a:t>BasicBipolarStepper</a:t>
            </a:r>
            <a:r>
              <a:rPr lang="en-US" dirty="0" smtClean="0"/>
              <a:t>/</a:t>
            </a:r>
            <a:r>
              <a:rPr lang="en-US" dirty="0" err="1" smtClean="0"/>
              <a:t>BasicBipolarStepper.ino</a:t>
            </a:r>
            <a:r>
              <a:rPr lang="en-US" dirty="0" smtClean="0"/>
              <a:t> </a:t>
            </a:r>
            <a:r>
              <a:rPr lang="en-US" dirty="0"/>
              <a:t>using the Arduino IDE</a:t>
            </a:r>
          </a:p>
          <a:p>
            <a:r>
              <a:rPr lang="en-US" dirty="0"/>
              <a:t>Upload the </a:t>
            </a:r>
            <a:r>
              <a:rPr lang="en-US" dirty="0" smtClean="0"/>
              <a:t>sketch</a:t>
            </a:r>
          </a:p>
          <a:p>
            <a:r>
              <a:rPr lang="en-US" dirty="0" smtClean="0"/>
              <a:t>Enable the power supply output</a:t>
            </a:r>
          </a:p>
          <a:p>
            <a:r>
              <a:rPr lang="en-US" dirty="0" smtClean="0"/>
              <a:t>The motor will slowly in both directions for one revolution and then faster in both directions for several revolutions</a:t>
            </a:r>
          </a:p>
          <a:p>
            <a:r>
              <a:rPr lang="en-US" dirty="0" smtClean="0"/>
              <a:t>Try changing subdivision control: Disable power supply, change DIP switch, Enable power supply</a:t>
            </a: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14" y="2505639"/>
            <a:ext cx="4191000" cy="4191000"/>
          </a:xfrm>
          <a:prstGeom prst="rect">
            <a:avLst/>
          </a:prstGeom>
        </p:spPr>
      </p:pic>
    </p:spTree>
    <p:extLst>
      <p:ext uri="{BB962C8B-B14F-4D97-AF65-F5344CB8AC3E}">
        <p14:creationId xmlns:p14="http://schemas.microsoft.com/office/powerpoint/2010/main" val="2479766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notes and code</a:t>
            </a:r>
            <a:endParaRPr lang="en-US" dirty="0"/>
          </a:p>
        </p:txBody>
      </p:sp>
      <p:sp>
        <p:nvSpPr>
          <p:cNvPr id="3" name="Content Placeholder 2"/>
          <p:cNvSpPr>
            <a:spLocks noGrp="1"/>
          </p:cNvSpPr>
          <p:nvPr>
            <p:ph idx="1"/>
          </p:nvPr>
        </p:nvSpPr>
        <p:spPr/>
        <p:txBody>
          <a:bodyPr/>
          <a:lstStyle/>
          <a:p>
            <a:r>
              <a:rPr lang="en-US" dirty="0" smtClean="0"/>
              <a:t>All the class notes and code can be downloaded from GitHub:</a:t>
            </a:r>
          </a:p>
          <a:p>
            <a:pPr lvl="1"/>
            <a:r>
              <a:rPr lang="en-US" dirty="0" smtClean="0">
                <a:hlinkClick r:id="rId2"/>
              </a:rPr>
              <a:t>https://github.com/RochesterMakerSpace/MotionControlClass</a:t>
            </a:r>
            <a:endParaRPr lang="en-US" dirty="0" smtClean="0"/>
          </a:p>
          <a:p>
            <a:r>
              <a:rPr lang="en-US" smtClean="0"/>
              <a:t>Pull </a:t>
            </a:r>
            <a:r>
              <a:rPr lang="en-US" dirty="0" smtClean="0"/>
              <a:t>down the green “Code” button and select “Download ZIP”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82429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Common Electric Motors</a:t>
            </a:r>
            <a:endParaRPr lang="en-US" dirty="0"/>
          </a:p>
        </p:txBody>
      </p:sp>
      <p:sp>
        <p:nvSpPr>
          <p:cNvPr id="3" name="Content Placeholder 2"/>
          <p:cNvSpPr>
            <a:spLocks noGrp="1"/>
          </p:cNvSpPr>
          <p:nvPr>
            <p:ph idx="1"/>
          </p:nvPr>
        </p:nvSpPr>
        <p:spPr>
          <a:xfrm>
            <a:off x="1154954" y="2348753"/>
            <a:ext cx="8825659" cy="4043085"/>
          </a:xfrm>
        </p:spPr>
        <p:txBody>
          <a:bodyPr>
            <a:normAutofit fontScale="85000" lnSpcReduction="20000"/>
          </a:bodyPr>
          <a:lstStyle/>
          <a:p>
            <a:r>
              <a:rPr lang="en-US" dirty="0" smtClean="0"/>
              <a:t>There are two main motor classifications, ac and dc, with three application areas, constant speed, variable speed and position (or torque) control.</a:t>
            </a:r>
          </a:p>
          <a:p>
            <a:r>
              <a:rPr lang="en-US" dirty="0" smtClean="0"/>
              <a:t>AC Motors</a:t>
            </a:r>
          </a:p>
          <a:p>
            <a:pPr marL="400050" lvl="1" indent="0">
              <a:buNone/>
            </a:pPr>
            <a:r>
              <a:rPr lang="en-US" dirty="0" smtClean="0"/>
              <a:t>AC motors are typically associated with industrial applications and will not be address further in this class.</a:t>
            </a:r>
          </a:p>
          <a:p>
            <a:pPr marL="285750"/>
            <a:r>
              <a:rPr lang="en-US" dirty="0" smtClean="0"/>
              <a:t>DC Motors</a:t>
            </a:r>
          </a:p>
          <a:p>
            <a:pPr marL="400050" lvl="1" indent="0">
              <a:buNone/>
            </a:pPr>
            <a:r>
              <a:rPr lang="en-US" dirty="0" smtClean="0"/>
              <a:t>Although large DC motor are common in industrial application smaller DC motor are favored by the hobbyist and include:</a:t>
            </a:r>
            <a:endParaRPr lang="en-US" dirty="0"/>
          </a:p>
          <a:p>
            <a:pPr lvl="1"/>
            <a:r>
              <a:rPr lang="en-US" dirty="0" smtClean="0"/>
              <a:t>DC Brushed Motors – simple, cost effective, lightweight and easy to control. Excellent torque at low speed but produce electrical noise. Used as drives for hobby vehicles.</a:t>
            </a:r>
            <a:endParaRPr lang="en-US" dirty="0"/>
          </a:p>
          <a:p>
            <a:pPr lvl="1"/>
            <a:r>
              <a:rPr lang="en-US" dirty="0" smtClean="0"/>
              <a:t>DC Brushless Motors -- mechanically simpler than brushed motors but require more complex controllers and gearboxes and can be found in </a:t>
            </a:r>
            <a:r>
              <a:rPr lang="en-US" dirty="0" err="1" smtClean="0"/>
              <a:t>multicoptors</a:t>
            </a:r>
            <a:r>
              <a:rPr lang="en-US" dirty="0" smtClean="0"/>
              <a:t> and drones.</a:t>
            </a:r>
            <a:endParaRPr lang="en-US" dirty="0"/>
          </a:p>
          <a:p>
            <a:pPr lvl="1"/>
            <a:r>
              <a:rPr lang="en-US" dirty="0" smtClean="0"/>
              <a:t>Servo Motors – good for projects needing precise control of angular or linear position such as robots.</a:t>
            </a:r>
          </a:p>
          <a:p>
            <a:pPr lvl="1"/>
            <a:r>
              <a:rPr lang="en-US" dirty="0" smtClean="0"/>
              <a:t>Stepper Motors – move in discrete, precise steps and are found in CNC machines and 3D printers.</a:t>
            </a:r>
            <a:endParaRPr lang="en-US" dirty="0"/>
          </a:p>
        </p:txBody>
      </p:sp>
      <p:sp>
        <p:nvSpPr>
          <p:cNvPr id="4" name="Footer Placeholder 3">
            <a:extLst>
              <a:ext uri="{FF2B5EF4-FFF2-40B4-BE49-F238E27FC236}">
                <a16:creationId xmlns:a16="http://schemas.microsoft.com/office/drawing/2014/main" xmlns=""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5" name="Slide Number Placeholder 4">
            <a:extLst>
              <a:ext uri="{FF2B5EF4-FFF2-40B4-BE49-F238E27FC236}">
                <a16:creationId xmlns:a16="http://schemas.microsoft.com/office/drawing/2014/main" xmlns="" id="{F6365E9D-FAFF-4E21-9800-A6294C4A63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13120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Description</a:t>
            </a:r>
            <a:endParaRPr lang="en-US" dirty="0"/>
          </a:p>
        </p:txBody>
      </p:sp>
      <p:sp>
        <p:nvSpPr>
          <p:cNvPr id="3" name="Content Placeholder 2"/>
          <p:cNvSpPr>
            <a:spLocks noGrp="1"/>
          </p:cNvSpPr>
          <p:nvPr>
            <p:ph idx="1"/>
          </p:nvPr>
        </p:nvSpPr>
        <p:spPr>
          <a:xfrm>
            <a:off x="469154" y="2407557"/>
            <a:ext cx="6901465" cy="3698688"/>
          </a:xfrm>
        </p:spPr>
        <p:txBody>
          <a:bodyPr>
            <a:noAutofit/>
          </a:bodyPr>
          <a:lstStyle/>
          <a:p>
            <a:pPr lvl="1"/>
            <a:r>
              <a:rPr lang="en-US" sz="2000" dirty="0" smtClean="0"/>
              <a:t>Components:</a:t>
            </a:r>
          </a:p>
          <a:p>
            <a:pPr lvl="2"/>
            <a:r>
              <a:rPr lang="en-US" sz="1800" dirty="0" smtClean="0"/>
              <a:t>Stator: Generates a stationary magnetic field that surrounds the rotor</a:t>
            </a:r>
          </a:p>
          <a:p>
            <a:pPr lvl="2"/>
            <a:r>
              <a:rPr lang="en-US" sz="1800" dirty="0" smtClean="0"/>
              <a:t>Rotor (armature): Made up of one or more windings. Produce a magnetic field when energized</a:t>
            </a:r>
          </a:p>
          <a:p>
            <a:pPr lvl="2"/>
            <a:r>
              <a:rPr lang="en-US" sz="1800" dirty="0" smtClean="0"/>
              <a:t>Brushes: As the motor turns, carbon brushes slide over the commutator, coming in contact with different segments of the commutator</a:t>
            </a:r>
          </a:p>
          <a:p>
            <a:pPr lvl="2"/>
            <a:r>
              <a:rPr lang="en-US" sz="1800" dirty="0" smtClean="0"/>
              <a:t>Commutator: Segments are attached to different rotor windings, generating a dynamic magnetic field inside the motor.</a:t>
            </a:r>
            <a:endParaRPr lang="en-US" sz="1800" dirty="0"/>
          </a:p>
        </p:txBody>
      </p:sp>
      <p:sp>
        <p:nvSpPr>
          <p:cNvPr id="5" name="Footer Placeholder 4">
            <a:extLst>
              <a:ext uri="{FF2B5EF4-FFF2-40B4-BE49-F238E27FC236}">
                <a16:creationId xmlns:a16="http://schemas.microsoft.com/office/drawing/2014/main" xmlns=""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a16="http://schemas.microsoft.com/office/drawing/2014/main" xmlns="" id="{381527EF-8EBC-4639-86F1-3713F211E237}"/>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805" y="2620163"/>
            <a:ext cx="4095750" cy="4286250"/>
          </a:xfrm>
          <a:prstGeom prst="rect">
            <a:avLst/>
          </a:prstGeom>
        </p:spPr>
      </p:pic>
    </p:spTree>
    <p:extLst>
      <p:ext uri="{BB962C8B-B14F-4D97-AF65-F5344CB8AC3E}">
        <p14:creationId xmlns:p14="http://schemas.microsoft.com/office/powerpoint/2010/main" val="36495847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Example</a:t>
            </a:r>
            <a:endParaRPr lang="en-US" dirty="0"/>
          </a:p>
        </p:txBody>
      </p:sp>
      <p:sp>
        <p:nvSpPr>
          <p:cNvPr id="3" name="Content Placeholder 2"/>
          <p:cNvSpPr>
            <a:spLocks noGrp="1"/>
          </p:cNvSpPr>
          <p:nvPr>
            <p:ph idx="1"/>
          </p:nvPr>
        </p:nvSpPr>
        <p:spPr>
          <a:xfrm>
            <a:off x="1154955" y="2603500"/>
            <a:ext cx="6824274" cy="3416300"/>
          </a:xfrm>
        </p:spPr>
        <p:txBody>
          <a:bodyPr>
            <a:normAutofit fontScale="85000" lnSpcReduction="20000"/>
          </a:bodyPr>
          <a:lstStyle/>
          <a:p>
            <a:r>
              <a:rPr lang="en-US" dirty="0"/>
              <a:t>DC Gearbox Motor – “TT Motor” – 200 RPM – 3 to 6 </a:t>
            </a:r>
            <a:r>
              <a:rPr lang="en-US" dirty="0" smtClean="0"/>
              <a:t>VDC</a:t>
            </a:r>
          </a:p>
          <a:p>
            <a:pPr lvl="1"/>
            <a:r>
              <a:rPr lang="en-US" dirty="0" smtClean="0"/>
              <a:t>Operating Voltage Range: 3~7.5V</a:t>
            </a:r>
          </a:p>
          <a:p>
            <a:pPr lvl="1"/>
            <a:r>
              <a:rPr lang="en-US" dirty="0" smtClean="0"/>
              <a:t>Rated Voltage: 6V</a:t>
            </a:r>
          </a:p>
          <a:p>
            <a:pPr lvl="1"/>
            <a:r>
              <a:rPr lang="en-US" dirty="0" smtClean="0"/>
              <a:t>Max No-load Current (3V): 140 mA</a:t>
            </a:r>
          </a:p>
          <a:p>
            <a:pPr lvl="1"/>
            <a:r>
              <a:rPr lang="en-US" dirty="0" smtClean="0"/>
              <a:t>Max No-load Current (6V): 170 mA</a:t>
            </a:r>
          </a:p>
          <a:p>
            <a:pPr lvl="1"/>
            <a:r>
              <a:rPr lang="en-US" dirty="0" smtClean="0"/>
              <a:t>No-load Speed (3V): 90 rpm</a:t>
            </a:r>
          </a:p>
          <a:p>
            <a:pPr lvl="1"/>
            <a:r>
              <a:rPr lang="en-US" dirty="0" smtClean="0"/>
              <a:t>No-load Speed (6V): 160 rpm</a:t>
            </a:r>
          </a:p>
          <a:p>
            <a:pPr lvl="1"/>
            <a:r>
              <a:rPr lang="en-US" dirty="0" smtClean="0"/>
              <a:t>Max Output Torque: 0.8 </a:t>
            </a:r>
            <a:r>
              <a:rPr lang="en-US" dirty="0" err="1" smtClean="0"/>
              <a:t>kgf</a:t>
            </a:r>
            <a:r>
              <a:rPr lang="en-US" dirty="0" smtClean="0"/>
              <a:t> cm</a:t>
            </a:r>
          </a:p>
          <a:p>
            <a:pPr lvl="1"/>
            <a:r>
              <a:rPr lang="en-US" dirty="0" smtClean="0"/>
              <a:t>Max Stall Current: 2.8 A</a:t>
            </a:r>
            <a:endParaRPr lang="en-US" dirty="0"/>
          </a:p>
          <a:p>
            <a:r>
              <a:rPr lang="en-US" dirty="0" err="1" smtClean="0"/>
              <a:t>Pololu</a:t>
            </a:r>
            <a:r>
              <a:rPr lang="en-US" dirty="0" smtClean="0"/>
              <a:t> </a:t>
            </a:r>
            <a:r>
              <a:rPr lang="en-US" dirty="0"/>
              <a:t>Micro Metal </a:t>
            </a:r>
            <a:r>
              <a:rPr lang="en-US" dirty="0" err="1" smtClean="0"/>
              <a:t>Gearmotor</a:t>
            </a:r>
            <a:endParaRPr lang="en-US" dirty="0" smtClean="0"/>
          </a:p>
          <a:p>
            <a:pPr lvl="1"/>
            <a:r>
              <a:rPr lang="en-US" dirty="0" smtClean="0"/>
              <a:t>See spec sheet</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2" descr="https://a.pololu-files.com/picture/0J427.600x480.jpg?043ab4a4bc95a9b6b91b6ea66ae37d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84" y="4362458"/>
            <a:ext cx="2892109" cy="231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 Gearbox Motor - TT Motor with two long wires and yellow 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538" y="2603499"/>
            <a:ext cx="1997576" cy="149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52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197586" cy="706964"/>
          </a:xfrm>
        </p:spPr>
        <p:txBody>
          <a:bodyPr/>
          <a:lstStyle/>
          <a:p>
            <a:r>
              <a:rPr lang="en-US" dirty="0" smtClean="0"/>
              <a:t>Brushed DC Direction Control: H-Bridge</a:t>
            </a:r>
            <a:endParaRPr lang="en-US" dirty="0"/>
          </a:p>
        </p:txBody>
      </p:sp>
      <p:sp>
        <p:nvSpPr>
          <p:cNvPr id="3" name="Content Placeholder 2"/>
          <p:cNvSpPr>
            <a:spLocks noGrp="1"/>
          </p:cNvSpPr>
          <p:nvPr>
            <p:ph idx="1"/>
          </p:nvPr>
        </p:nvSpPr>
        <p:spPr>
          <a:xfrm>
            <a:off x="1154955" y="2603500"/>
            <a:ext cx="5572416" cy="3416300"/>
          </a:xfrm>
        </p:spPr>
        <p:txBody>
          <a:bodyPr>
            <a:normAutofit/>
          </a:bodyPr>
          <a:lstStyle/>
          <a:p>
            <a:r>
              <a:rPr lang="en-US" dirty="0"/>
              <a:t>An H-Bridge circuit contains four switches with the motor at the center forming an H-like arrangement</a:t>
            </a:r>
            <a:r>
              <a:rPr lang="en-US" dirty="0" smtClean="0"/>
              <a:t>.</a:t>
            </a:r>
          </a:p>
          <a:p>
            <a:r>
              <a:rPr lang="en-US" dirty="0" smtClean="0"/>
              <a:t>Closing two particular switches at the same time reverses the polarity of the voltage applied to the motor. This causes change in spinning direction of the motor.</a:t>
            </a:r>
          </a:p>
          <a:p>
            <a:r>
              <a:rPr lang="en-US" dirty="0" smtClean="0"/>
              <a:t>The control circuit prevents closing both switches on the same side of the H-Bridge, thus preventing a short from </a:t>
            </a:r>
            <a:r>
              <a:rPr lang="en-US" dirty="0" err="1" smtClean="0"/>
              <a:t>Vcc</a:t>
            </a:r>
            <a:r>
              <a:rPr lang="en-US" dirty="0" smtClean="0"/>
              <a:t> to GND.</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Picture 2" descr="Axo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726282"/>
            <a:ext cx="4869685" cy="26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26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Speed Control: PWM</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51" y="3194107"/>
            <a:ext cx="7378500" cy="2575514"/>
          </a:xfrm>
        </p:spPr>
      </p:pic>
    </p:spTree>
    <p:extLst>
      <p:ext uri="{BB962C8B-B14F-4D97-AF65-F5344CB8AC3E}">
        <p14:creationId xmlns:p14="http://schemas.microsoft.com/office/powerpoint/2010/main" val="2382186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Drivers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86973861"/>
              </p:ext>
            </p:extLst>
          </p:nvPr>
        </p:nvGraphicFramePr>
        <p:xfrm>
          <a:off x="641522" y="3689150"/>
          <a:ext cx="9862503" cy="2743200"/>
        </p:xfrm>
        <a:graphic>
          <a:graphicData uri="http://schemas.openxmlformats.org/drawingml/2006/table">
            <a:tbl>
              <a:tblPr firstRow="1" bandRow="1">
                <a:tableStyleId>{5C22544A-7EE6-4342-B048-85BDC9FD1C3A}</a:tableStyleId>
              </a:tblPr>
              <a:tblGrid>
                <a:gridCol w="2234787"/>
                <a:gridCol w="2144898"/>
                <a:gridCol w="1425891"/>
                <a:gridCol w="1493135"/>
                <a:gridCol w="2563792"/>
              </a:tblGrid>
              <a:tr h="257220">
                <a:tc>
                  <a:txBody>
                    <a:bodyPr/>
                    <a:lstStyle/>
                    <a:p>
                      <a:r>
                        <a:rPr lang="en-US" sz="1200" dirty="0" smtClean="0"/>
                        <a:t>Model</a:t>
                      </a:r>
                      <a:endParaRPr lang="en-US" sz="1200" dirty="0"/>
                    </a:p>
                  </a:txBody>
                  <a:tcPr/>
                </a:tc>
                <a:tc>
                  <a:txBody>
                    <a:bodyPr/>
                    <a:lstStyle/>
                    <a:p>
                      <a:r>
                        <a:rPr lang="en-US" sz="1200" dirty="0" smtClean="0"/>
                        <a:t>L298N</a:t>
                      </a:r>
                      <a:endParaRPr lang="en-US" sz="1200" dirty="0"/>
                    </a:p>
                  </a:txBody>
                  <a:tcPr/>
                </a:tc>
                <a:tc>
                  <a:txBody>
                    <a:bodyPr/>
                    <a:lstStyle/>
                    <a:p>
                      <a:r>
                        <a:rPr lang="en-US" sz="1200" dirty="0" smtClean="0"/>
                        <a:t>TB6612</a:t>
                      </a:r>
                      <a:endParaRPr lang="en-US" sz="1200" dirty="0"/>
                    </a:p>
                  </a:txBody>
                  <a:tcPr/>
                </a:tc>
                <a:tc>
                  <a:txBody>
                    <a:bodyPr/>
                    <a:lstStyle/>
                    <a:p>
                      <a:r>
                        <a:rPr lang="en-US" sz="1200" dirty="0" smtClean="0"/>
                        <a:t>DRV8833</a:t>
                      </a:r>
                      <a:endParaRPr lang="en-US" sz="1200" dirty="0"/>
                    </a:p>
                  </a:txBody>
                  <a:tcPr/>
                </a:tc>
                <a:tc>
                  <a:txBody>
                    <a:bodyPr/>
                    <a:lstStyle/>
                    <a:p>
                      <a:r>
                        <a:rPr lang="en-US" sz="1200" dirty="0" smtClean="0"/>
                        <a:t>DRV8871</a:t>
                      </a:r>
                      <a:endParaRPr lang="en-US" sz="1200" dirty="0"/>
                    </a:p>
                  </a:txBody>
                  <a:tcPr/>
                </a:tc>
              </a:tr>
              <a:tr h="257220">
                <a:tc>
                  <a:txBody>
                    <a:bodyPr/>
                    <a:lstStyle/>
                    <a:p>
                      <a:r>
                        <a:rPr lang="en-US" sz="1200" dirty="0" smtClean="0"/>
                        <a:t>Current</a:t>
                      </a:r>
                      <a:endParaRPr lang="en-US" sz="1200" dirty="0"/>
                    </a:p>
                  </a:txBody>
                  <a:tcPr/>
                </a:tc>
                <a:tc>
                  <a:txBody>
                    <a:bodyPr/>
                    <a:lstStyle/>
                    <a:p>
                      <a:r>
                        <a:rPr lang="en-US" sz="1200" dirty="0" smtClean="0"/>
                        <a:t>2A</a:t>
                      </a:r>
                      <a:endParaRPr lang="en-US" sz="1200" dirty="0"/>
                    </a:p>
                  </a:txBody>
                  <a:tcPr/>
                </a:tc>
                <a:tc>
                  <a:txBody>
                    <a:bodyPr/>
                    <a:lstStyle/>
                    <a:p>
                      <a:r>
                        <a:rPr lang="en-US" sz="1200" dirty="0" smtClean="0"/>
                        <a:t>1.2A</a:t>
                      </a:r>
                      <a:endParaRPr lang="en-US" sz="1200" dirty="0"/>
                    </a:p>
                  </a:txBody>
                  <a:tcPr/>
                </a:tc>
                <a:tc>
                  <a:txBody>
                    <a:bodyPr/>
                    <a:lstStyle/>
                    <a:p>
                      <a:r>
                        <a:rPr lang="en-US" sz="1200" dirty="0" smtClean="0"/>
                        <a:t>1.5A</a:t>
                      </a:r>
                      <a:endParaRPr lang="en-US" sz="1200" dirty="0"/>
                    </a:p>
                  </a:txBody>
                  <a:tcPr/>
                </a:tc>
                <a:tc>
                  <a:txBody>
                    <a:bodyPr/>
                    <a:lstStyle/>
                    <a:p>
                      <a:r>
                        <a:rPr lang="en-US" sz="1200" dirty="0" smtClean="0"/>
                        <a:t>2A</a:t>
                      </a:r>
                      <a:endParaRPr lang="en-US" sz="1200" dirty="0"/>
                    </a:p>
                  </a:txBody>
                  <a:tcPr/>
                </a:tc>
              </a:tr>
              <a:tr h="257220">
                <a:tc>
                  <a:txBody>
                    <a:bodyPr/>
                    <a:lstStyle/>
                    <a:p>
                      <a:r>
                        <a:rPr lang="en-US" sz="1200" dirty="0" smtClean="0"/>
                        <a:t>Peak Current</a:t>
                      </a:r>
                      <a:endParaRPr lang="en-US" sz="1200" dirty="0"/>
                    </a:p>
                  </a:txBody>
                  <a:tcPr/>
                </a:tc>
                <a:tc>
                  <a:txBody>
                    <a:bodyPr/>
                    <a:lstStyle/>
                    <a:p>
                      <a:r>
                        <a:rPr lang="en-US" sz="1200" dirty="0" smtClean="0"/>
                        <a:t>3A</a:t>
                      </a:r>
                      <a:endParaRPr lang="en-US" sz="1200" dirty="0"/>
                    </a:p>
                  </a:txBody>
                  <a:tcPr/>
                </a:tc>
                <a:tc>
                  <a:txBody>
                    <a:bodyPr/>
                    <a:lstStyle/>
                    <a:p>
                      <a:r>
                        <a:rPr lang="en-US" sz="1200" dirty="0" smtClean="0"/>
                        <a:t>3.3A</a:t>
                      </a:r>
                      <a:endParaRPr lang="en-US" sz="1200" dirty="0"/>
                    </a:p>
                  </a:txBody>
                  <a:tcPr/>
                </a:tc>
                <a:tc>
                  <a:txBody>
                    <a:bodyPr/>
                    <a:lstStyle/>
                    <a:p>
                      <a:r>
                        <a:rPr lang="en-US" sz="1200" dirty="0" smtClean="0"/>
                        <a:t>2A</a:t>
                      </a:r>
                      <a:endParaRPr lang="en-US" sz="1200" dirty="0"/>
                    </a:p>
                  </a:txBody>
                  <a:tcPr/>
                </a:tc>
                <a:tc>
                  <a:txBody>
                    <a:bodyPr/>
                    <a:lstStyle/>
                    <a:p>
                      <a:r>
                        <a:rPr lang="en-US" sz="1200" dirty="0" smtClean="0"/>
                        <a:t>3.6A</a:t>
                      </a:r>
                      <a:endParaRPr lang="en-US" sz="1200" dirty="0"/>
                    </a:p>
                  </a:txBody>
                  <a:tcPr/>
                </a:tc>
              </a:tr>
              <a:tr h="257220">
                <a:tc>
                  <a:txBody>
                    <a:bodyPr/>
                    <a:lstStyle/>
                    <a:p>
                      <a:r>
                        <a:rPr lang="en-US" sz="1200" dirty="0" smtClean="0"/>
                        <a:t>Operating</a:t>
                      </a:r>
                      <a:r>
                        <a:rPr lang="en-US" sz="1200" baseline="0" dirty="0" smtClean="0"/>
                        <a:t> Voltage</a:t>
                      </a:r>
                      <a:endParaRPr lang="en-US" sz="1200" dirty="0"/>
                    </a:p>
                  </a:txBody>
                  <a:tcPr/>
                </a:tc>
                <a:tc>
                  <a:txBody>
                    <a:bodyPr/>
                    <a:lstStyle/>
                    <a:p>
                      <a:r>
                        <a:rPr lang="en-US" sz="1200" dirty="0" smtClean="0"/>
                        <a:t>3.2</a:t>
                      </a:r>
                      <a:r>
                        <a:rPr lang="en-US" sz="1200" baseline="0" dirty="0" smtClean="0"/>
                        <a:t> – 40 V</a:t>
                      </a:r>
                      <a:endParaRPr lang="en-US" sz="1200" dirty="0"/>
                    </a:p>
                  </a:txBody>
                  <a:tcPr/>
                </a:tc>
                <a:tc>
                  <a:txBody>
                    <a:bodyPr/>
                    <a:lstStyle/>
                    <a:p>
                      <a:r>
                        <a:rPr lang="en-US" sz="1200" dirty="0" smtClean="0"/>
                        <a:t>4.5 – 15 V</a:t>
                      </a:r>
                      <a:endParaRPr lang="en-US" sz="1200" dirty="0"/>
                    </a:p>
                  </a:txBody>
                  <a:tcPr/>
                </a:tc>
                <a:tc>
                  <a:txBody>
                    <a:bodyPr/>
                    <a:lstStyle/>
                    <a:p>
                      <a:r>
                        <a:rPr lang="en-US" sz="1200" dirty="0" smtClean="0"/>
                        <a:t>2.7</a:t>
                      </a:r>
                      <a:r>
                        <a:rPr lang="en-US" sz="1200" baseline="0" dirty="0" smtClean="0"/>
                        <a:t> – 10.8 V</a:t>
                      </a:r>
                      <a:endParaRPr lang="en-US" sz="1200" dirty="0"/>
                    </a:p>
                  </a:txBody>
                  <a:tcPr/>
                </a:tc>
                <a:tc>
                  <a:txBody>
                    <a:bodyPr/>
                    <a:lstStyle/>
                    <a:p>
                      <a:r>
                        <a:rPr lang="en-US" sz="1200" dirty="0" smtClean="0"/>
                        <a:t>6.5 – 45</a:t>
                      </a:r>
                      <a:r>
                        <a:rPr lang="en-US" sz="1200" baseline="0" dirty="0" smtClean="0"/>
                        <a:t> V</a:t>
                      </a:r>
                      <a:endParaRPr lang="en-US" sz="1200" dirty="0"/>
                    </a:p>
                  </a:txBody>
                  <a:tcPr/>
                </a:tc>
              </a:tr>
              <a:tr h="257220">
                <a:tc>
                  <a:txBody>
                    <a:bodyPr/>
                    <a:lstStyle/>
                    <a:p>
                      <a:r>
                        <a:rPr lang="en-US" sz="1200" dirty="0" smtClean="0"/>
                        <a:t>Efficiency</a:t>
                      </a:r>
                      <a:endParaRPr lang="en-US" sz="1200" dirty="0"/>
                    </a:p>
                  </a:txBody>
                  <a:tcPr/>
                </a:tc>
                <a:tc>
                  <a:txBody>
                    <a:bodyPr/>
                    <a:lstStyle/>
                    <a:p>
                      <a:r>
                        <a:rPr lang="en-US" sz="1200" dirty="0" smtClean="0"/>
                        <a:t>40-70%</a:t>
                      </a:r>
                      <a:endParaRPr lang="en-US" sz="1200" dirty="0"/>
                    </a:p>
                  </a:txBody>
                  <a:tcPr/>
                </a:tc>
                <a:tc>
                  <a:txBody>
                    <a:bodyPr/>
                    <a:lstStyle/>
                    <a:p>
                      <a:r>
                        <a:rPr lang="en-US" sz="1200" dirty="0" smtClean="0"/>
                        <a:t>91-95%</a:t>
                      </a:r>
                      <a:endParaRPr lang="en-US" sz="1200" dirty="0"/>
                    </a:p>
                  </a:txBody>
                  <a:tcPr/>
                </a:tc>
                <a:tc>
                  <a:txBody>
                    <a:bodyPr/>
                    <a:lstStyle/>
                    <a:p>
                      <a:r>
                        <a:rPr lang="en-US" sz="1200" dirty="0" smtClean="0"/>
                        <a:t>70-90%</a:t>
                      </a:r>
                      <a:endParaRPr lang="en-US" sz="1200" dirty="0"/>
                    </a:p>
                  </a:txBody>
                  <a:tcPr/>
                </a:tc>
                <a:tc>
                  <a:txBody>
                    <a:bodyPr/>
                    <a:lstStyle/>
                    <a:p>
                      <a:endParaRPr lang="en-US" sz="1200"/>
                    </a:p>
                  </a:txBody>
                  <a:tcPr/>
                </a:tc>
              </a:tr>
              <a:tr h="257220">
                <a:tc>
                  <a:txBody>
                    <a:bodyPr/>
                    <a:lstStyle/>
                    <a:p>
                      <a:r>
                        <a:rPr lang="en-US" sz="1200" dirty="0" smtClean="0"/>
                        <a:t>Total MCU pins</a:t>
                      </a:r>
                      <a:endParaRPr lang="en-US" sz="1200" dirty="0"/>
                    </a:p>
                  </a:txBody>
                  <a:tcPr/>
                </a:tc>
                <a:tc>
                  <a:txBody>
                    <a:bodyPr/>
                    <a:lstStyle/>
                    <a:p>
                      <a:r>
                        <a:rPr lang="en-US" sz="1200" dirty="0" smtClean="0"/>
                        <a:t>6</a:t>
                      </a:r>
                      <a:endParaRPr lang="en-US" sz="1200" dirty="0"/>
                    </a:p>
                  </a:txBody>
                  <a:tcPr/>
                </a:tc>
                <a:tc>
                  <a:txBody>
                    <a:bodyPr/>
                    <a:lstStyle/>
                    <a:p>
                      <a:r>
                        <a:rPr lang="en-US" sz="1200" dirty="0" smtClean="0"/>
                        <a:t>6</a:t>
                      </a:r>
                      <a:endParaRPr lang="en-US" sz="1200" dirty="0"/>
                    </a:p>
                  </a:txBody>
                  <a:tcPr/>
                </a:tc>
                <a:tc>
                  <a:txBody>
                    <a:bodyPr/>
                    <a:lstStyle/>
                    <a:p>
                      <a:r>
                        <a:rPr lang="en-US" sz="1200" dirty="0" smtClean="0"/>
                        <a:t>4</a:t>
                      </a:r>
                      <a:endParaRPr lang="en-US" sz="1200" dirty="0"/>
                    </a:p>
                  </a:txBody>
                  <a:tcPr/>
                </a:tc>
                <a:tc>
                  <a:txBody>
                    <a:bodyPr/>
                    <a:lstStyle/>
                    <a:p>
                      <a:r>
                        <a:rPr lang="en-US" sz="1200" dirty="0" smtClean="0"/>
                        <a:t>2</a:t>
                      </a:r>
                      <a:endParaRPr lang="en-US" sz="1200" dirty="0"/>
                    </a:p>
                  </a:txBody>
                  <a:tcPr/>
                </a:tc>
              </a:tr>
              <a:tr h="257220">
                <a:tc>
                  <a:txBody>
                    <a:bodyPr/>
                    <a:lstStyle/>
                    <a:p>
                      <a:r>
                        <a:rPr lang="en-US" sz="1200" dirty="0" smtClean="0"/>
                        <a:t>PWM Pins</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2/4</a:t>
                      </a:r>
                      <a:endParaRPr lang="en-US" sz="1200" dirty="0"/>
                    </a:p>
                  </a:txBody>
                  <a:tcPr/>
                </a:tc>
                <a:tc>
                  <a:txBody>
                    <a:bodyPr/>
                    <a:lstStyle/>
                    <a:p>
                      <a:r>
                        <a:rPr lang="en-US" sz="1200" dirty="0" smtClean="0"/>
                        <a:t>2</a:t>
                      </a:r>
                      <a:endParaRPr lang="en-US" sz="1200" dirty="0"/>
                    </a:p>
                  </a:txBody>
                  <a:tcPr/>
                </a:tc>
              </a:tr>
              <a:tr h="257220">
                <a:tc>
                  <a:txBody>
                    <a:bodyPr/>
                    <a:lstStyle/>
                    <a:p>
                      <a:r>
                        <a:rPr lang="en-US" sz="1200" dirty="0" smtClean="0"/>
                        <a:t>Number</a:t>
                      </a:r>
                      <a:r>
                        <a:rPr lang="en-US" sz="1200" baseline="0" dirty="0" smtClean="0"/>
                        <a:t> of motor outputs</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r>
              <a:tr h="257220">
                <a:tc>
                  <a:txBody>
                    <a:bodyPr/>
                    <a:lstStyle/>
                    <a:p>
                      <a:r>
                        <a:rPr lang="en-US" sz="1200" dirty="0" smtClean="0"/>
                        <a:t>Technology</a:t>
                      </a:r>
                      <a:endParaRPr lang="en-US" sz="1200" dirty="0"/>
                    </a:p>
                  </a:txBody>
                  <a:tcPr/>
                </a:tc>
                <a:tc>
                  <a:txBody>
                    <a:bodyPr/>
                    <a:lstStyle/>
                    <a:p>
                      <a:r>
                        <a:rPr lang="en-US" sz="1200" dirty="0" smtClean="0"/>
                        <a:t>Bipolar</a:t>
                      </a:r>
                      <a:endParaRPr lang="en-US" sz="1200" dirty="0"/>
                    </a:p>
                  </a:txBody>
                  <a:tcPr/>
                </a:tc>
                <a:tc>
                  <a:txBody>
                    <a:bodyPr/>
                    <a:lstStyle/>
                    <a:p>
                      <a:r>
                        <a:rPr lang="en-US" sz="1200" dirty="0" smtClean="0"/>
                        <a:t>MOSFET</a:t>
                      </a:r>
                      <a:endParaRPr lang="en-US" sz="1200" dirty="0"/>
                    </a:p>
                  </a:txBody>
                  <a:tcPr/>
                </a:tc>
                <a:tc>
                  <a:txBody>
                    <a:bodyPr/>
                    <a:lstStyle/>
                    <a:p>
                      <a:r>
                        <a:rPr lang="en-US" sz="1200" dirty="0" smtClean="0"/>
                        <a:t>MOSFET</a:t>
                      </a:r>
                      <a:endParaRPr lang="en-US" sz="1200" dirty="0"/>
                    </a:p>
                  </a:txBody>
                  <a:tcPr/>
                </a:tc>
                <a:tc>
                  <a:txBody>
                    <a:bodyPr/>
                    <a:lstStyle/>
                    <a:p>
                      <a:r>
                        <a:rPr lang="en-US" sz="1200" dirty="0" smtClean="0"/>
                        <a:t>MOSFET</a:t>
                      </a:r>
                      <a:endParaRPr lang="en-US" sz="1200" dirty="0"/>
                    </a:p>
                  </a:txBody>
                  <a:tcPr/>
                </a:tc>
              </a:tr>
              <a:tr h="257220">
                <a:tc>
                  <a:txBody>
                    <a:bodyPr/>
                    <a:lstStyle/>
                    <a:p>
                      <a:r>
                        <a:rPr lang="en-US" sz="1200" dirty="0" smtClean="0"/>
                        <a:t>Approximate</a:t>
                      </a:r>
                      <a:r>
                        <a:rPr lang="en-US" sz="1200" baseline="0" dirty="0" smtClean="0"/>
                        <a:t> cost</a:t>
                      </a:r>
                      <a:endParaRPr lang="en-US" sz="1200" dirty="0"/>
                    </a:p>
                  </a:txBody>
                  <a:tcPr/>
                </a:tc>
                <a:tc>
                  <a:txBody>
                    <a:bodyPr/>
                    <a:lstStyle/>
                    <a:p>
                      <a:r>
                        <a:rPr lang="en-US" sz="1200" dirty="0" smtClean="0"/>
                        <a:t>$2.50</a:t>
                      </a:r>
                      <a:endParaRPr lang="en-US" sz="1200" dirty="0"/>
                    </a:p>
                  </a:txBody>
                  <a:tcPr/>
                </a:tc>
                <a:tc>
                  <a:txBody>
                    <a:bodyPr/>
                    <a:lstStyle/>
                    <a:p>
                      <a:r>
                        <a:rPr lang="en-US" sz="1200" dirty="0" smtClean="0"/>
                        <a:t>$5.00</a:t>
                      </a:r>
                      <a:endParaRPr lang="en-US" sz="1200" dirty="0"/>
                    </a:p>
                  </a:txBody>
                  <a:tcPr/>
                </a:tc>
                <a:tc>
                  <a:txBody>
                    <a:bodyPr/>
                    <a:lstStyle/>
                    <a:p>
                      <a:r>
                        <a:rPr lang="en-US" sz="1200" dirty="0" smtClean="0"/>
                        <a:t>$5.00</a:t>
                      </a:r>
                      <a:endParaRPr lang="en-US" sz="1200" dirty="0"/>
                    </a:p>
                  </a:txBody>
                  <a:tcPr/>
                </a:tc>
                <a:tc>
                  <a:txBody>
                    <a:bodyPr/>
                    <a:lstStyle/>
                    <a:p>
                      <a:r>
                        <a:rPr lang="en-US" sz="1200" dirty="0" smtClean="0"/>
                        <a:t>$7.50</a:t>
                      </a:r>
                      <a:endParaRPr lang="en-US" sz="1200" dirty="0"/>
                    </a:p>
                  </a:txBody>
                  <a:tcPr/>
                </a:tc>
              </a:tr>
            </a:tbl>
          </a:graphicData>
        </a:graphic>
      </p:graphicFrame>
      <p:pic>
        <p:nvPicPr>
          <p:cNvPr id="1028" name="Picture 4" descr="L298N Motor Driver pinout | Random Nerd Tutorials | Electronics projects,  Arduin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062" y="2269096"/>
            <a:ext cx="1952541" cy="1301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B6612 - two-channel 13.5V / 1.2A motor driver Botland - Robotic Sh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09" y="2276461"/>
            <a:ext cx="1340627" cy="134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erview | Adafruit DRV8833 DC/Stepper Motor Driver Breakout Board |  Adafruit Learn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45" y="2443556"/>
            <a:ext cx="1406551"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90 | Adafruit DRV8871 DC Motor Driver | Distrelec Switzerl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46" y="2347277"/>
            <a:ext cx="2272294" cy="12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43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62614</TotalTime>
  <Words>1926</Words>
  <Application>Microsoft Office PowerPoint</Application>
  <PresentationFormat>Widescreen</PresentationFormat>
  <Paragraphs>367</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Courier New</vt:lpstr>
      <vt:lpstr>Wingdings 3</vt:lpstr>
      <vt:lpstr>Ion Boardroom</vt:lpstr>
      <vt:lpstr>Introduction to Motion Control</vt:lpstr>
      <vt:lpstr>Class Objectives</vt:lpstr>
      <vt:lpstr>Class notes and code</vt:lpstr>
      <vt:lpstr>Types of Common Electric Motors</vt:lpstr>
      <vt:lpstr>Brushed DC Motor Description</vt:lpstr>
      <vt:lpstr>Brushed DC Motor Example</vt:lpstr>
      <vt:lpstr>Brushed DC Direction Control: H-Bridge</vt:lpstr>
      <vt:lpstr>Brushed DC Speed Control: PWM</vt:lpstr>
      <vt:lpstr>Brushed DC Motor Drivers</vt:lpstr>
      <vt:lpstr>Servo Motor Description</vt:lpstr>
      <vt:lpstr>Brushless DC Motor (BLDC) Description</vt:lpstr>
      <vt:lpstr>Brushless DC Motor (BLDC) Description</vt:lpstr>
      <vt:lpstr>Servo/BLDC Control</vt:lpstr>
      <vt:lpstr>Stepper Motor Description</vt:lpstr>
      <vt:lpstr>Bipolar Stepper Motor Example</vt:lpstr>
      <vt:lpstr>Bipolar Full Step Sequence</vt:lpstr>
      <vt:lpstr>Unipolar Stepper Motor Example</vt:lpstr>
      <vt:lpstr>Unipolar Full Step Sequence</vt:lpstr>
      <vt:lpstr>Stepper Motor Half Step Sequence</vt:lpstr>
      <vt:lpstr>Stepper Motor Drivers</vt:lpstr>
      <vt:lpstr>Integrated Stepper Motor Driver</vt:lpstr>
      <vt:lpstr>Integrated Stepper Motor Driver</vt:lpstr>
      <vt:lpstr>Project – Brushed DC Motor</vt:lpstr>
      <vt:lpstr>Project – Servo Motor</vt:lpstr>
      <vt:lpstr>Project – Brushless DC Motor</vt:lpstr>
      <vt:lpstr>Project – Unipolar Stepper Motor</vt:lpstr>
      <vt:lpstr>Project: Unipolar with ATTiny</vt:lpstr>
      <vt:lpstr>Project: Unipolar with ATTiny</vt:lpstr>
      <vt:lpstr>Project – Bipolar Stepper Motor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216</cp:revision>
  <cp:lastPrinted>2021-06-30T19:31:26Z</cp:lastPrinted>
  <dcterms:created xsi:type="dcterms:W3CDTF">2019-03-17T13:06:33Z</dcterms:created>
  <dcterms:modified xsi:type="dcterms:W3CDTF">2021-07-02T23:58:45Z</dcterms:modified>
</cp:coreProperties>
</file>